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61" r:id="rId4"/>
    <p:sldId id="262" r:id="rId5"/>
    <p:sldId id="265" r:id="rId6"/>
    <p:sldId id="269" r:id="rId7"/>
    <p:sldId id="271" r:id="rId8"/>
    <p:sldId id="268" r:id="rId9"/>
    <p:sldId id="270" r:id="rId10"/>
    <p:sldId id="272" r:id="rId11"/>
    <p:sldId id="274" r:id="rId12"/>
    <p:sldId id="276" r:id="rId13"/>
    <p:sldId id="277" r:id="rId14"/>
    <p:sldId id="278" r:id="rId15"/>
    <p:sldId id="279" r:id="rId16"/>
    <p:sldId id="280" r:id="rId17"/>
    <p:sldId id="281" r:id="rId18"/>
    <p:sldId id="282" r:id="rId19"/>
    <p:sldId id="283" r:id="rId20"/>
    <p:sldId id="285"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3246E8-136B-4242-9DB0-A82E205C8DA8}" type="datetimeFigureOut">
              <a:rPr lang="en-US" smtClean="0"/>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353412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3687960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4115016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13602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2535215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3246E8-136B-4242-9DB0-A82E205C8DA8}" type="datetimeFigureOut">
              <a:rPr lang="en-US" smtClean="0"/>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335298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03246E8-136B-4242-9DB0-A82E205C8DA8}" type="datetimeFigureOut">
              <a:rPr lang="en-US" smtClean="0"/>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2220128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246E8-136B-4242-9DB0-A82E205C8DA8}" type="datetimeFigureOut">
              <a:rPr lang="en-US" smtClean="0"/>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3286865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246E8-136B-4242-9DB0-A82E205C8DA8}" type="datetimeFigureOut">
              <a:rPr lang="en-US" smtClean="0"/>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407021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246E8-136B-4242-9DB0-A82E205C8DA8}" type="datetimeFigureOut">
              <a:rPr lang="en-US" smtClean="0"/>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279949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246E8-136B-4242-9DB0-A82E205C8DA8}" type="datetimeFigureOut">
              <a:rPr lang="en-US" smtClean="0"/>
              <a:t>6/22/2024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925518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352545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3246E8-136B-4242-9DB0-A82E205C8DA8}" type="datetimeFigureOut">
              <a:rPr lang="en-US" smtClean="0"/>
              <a:t>6/22/2024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1586477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3246E8-136B-4242-9DB0-A82E205C8DA8}" type="datetimeFigureOut">
              <a:rPr lang="en-US" smtClean="0"/>
              <a:t>6/22/2024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1846900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246E8-136B-4242-9DB0-A82E205C8DA8}" type="datetimeFigureOut">
              <a:rPr lang="en-US" smtClean="0"/>
              <a:t>6/22/2024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261845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46386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246E8-136B-4242-9DB0-A82E205C8DA8}" type="datetimeFigureOut">
              <a:rPr lang="en-US" smtClean="0"/>
              <a:t>6/22/2024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FB0A3C-DB07-446F-A1AF-43B51BD1A2AD}" type="slidenum">
              <a:rPr lang="en-US" smtClean="0"/>
              <a:t>‹#›</a:t>
            </a:fld>
            <a:endParaRPr lang="en-US"/>
          </a:p>
        </p:txBody>
      </p:sp>
    </p:spTree>
    <p:extLst>
      <p:ext uri="{BB962C8B-B14F-4D97-AF65-F5344CB8AC3E}">
        <p14:creationId xmlns:p14="http://schemas.microsoft.com/office/powerpoint/2010/main" val="2401330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03246E8-136B-4242-9DB0-A82E205C8DA8}" type="datetimeFigureOut">
              <a:rPr lang="en-US" smtClean="0"/>
              <a:t>6/22/2024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5FB0A3C-DB07-446F-A1AF-43B51BD1A2AD}" type="slidenum">
              <a:rPr lang="en-US" smtClean="0"/>
              <a:t>‹#›</a:t>
            </a:fld>
            <a:endParaRPr lang="en-US"/>
          </a:p>
        </p:txBody>
      </p:sp>
    </p:spTree>
    <p:extLst>
      <p:ext uri="{BB962C8B-B14F-4D97-AF65-F5344CB8AC3E}">
        <p14:creationId xmlns:p14="http://schemas.microsoft.com/office/powerpoint/2010/main" val="28006521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xml"/><Relationship Id="rId7" Type="http://schemas.openxmlformats.org/officeDocument/2006/relationships/image" Target="../media/image4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6.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4.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825104" y="1611955"/>
            <a:ext cx="8541792" cy="1288021"/>
          </a:xfrm>
        </p:spPr>
        <p:txBody>
          <a:bodyPr/>
          <a:lstStyle/>
          <a:p>
            <a:r>
              <a:rPr lang="en-US" dirty="0"/>
              <a:t>PROIECT DE DIPLOMĂ </a:t>
            </a:r>
          </a:p>
        </p:txBody>
      </p:sp>
      <p:sp>
        <p:nvSpPr>
          <p:cNvPr id="3" name="Subtitle 2">
            <a:extLst>
              <a:ext uri="{FF2B5EF4-FFF2-40B4-BE49-F238E27FC236}">
                <a16:creationId xmlns:a16="http://schemas.microsoft.com/office/drawing/2014/main" id="{5F5B1F19-D62A-3ABB-98F5-01F05E5DC61E}"/>
              </a:ext>
            </a:extLst>
          </p:cNvPr>
          <p:cNvSpPr>
            <a:spLocks noGrp="1"/>
          </p:cNvSpPr>
          <p:nvPr>
            <p:ph type="subTitle" idx="1"/>
          </p:nvPr>
        </p:nvSpPr>
        <p:spPr>
          <a:xfrm>
            <a:off x="939887" y="3352629"/>
            <a:ext cx="10312226" cy="1693508"/>
          </a:xfrm>
        </p:spPr>
        <p:txBody>
          <a:bodyPr>
            <a:normAutofit fontScale="92500"/>
          </a:bodyPr>
          <a:lstStyle/>
          <a:p>
            <a:pPr marL="0" marR="0" algn="ctr">
              <a:spcBef>
                <a:spcPts val="0"/>
              </a:spcBef>
              <a:spcAft>
                <a:spcPts val="0"/>
              </a:spcAft>
            </a:pPr>
            <a:r>
              <a:rPr lang="ro-RO" sz="3200" dirty="0">
                <a:effectLst/>
                <a:latin typeface="Calibri" panose="020F0502020204030204" pitchFamily="34" charset="0"/>
                <a:ea typeface="Times New Roman" panose="02020603050405020304" pitchFamily="18" charset="0"/>
                <a:cs typeface="Times New Roman" panose="02020603050405020304" pitchFamily="18" charset="0"/>
              </a:rPr>
              <a:t>Estimarea locației unui vehicul RC bazată pe markeri și camere</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spcBef>
                <a:spcPts val="0"/>
              </a:spcBef>
              <a:spcAft>
                <a:spcPts val="0"/>
              </a:spcAft>
            </a:pPr>
            <a:r>
              <a:rPr lang="ro-RO" sz="3200" dirty="0">
                <a:effectLst/>
                <a:latin typeface="Calibri" panose="020F0502020204030204" pitchFamily="34" charset="0"/>
                <a:ea typeface="Times New Roman" panose="02020603050405020304" pitchFamily="18" charset="0"/>
                <a:cs typeface="Times New Roman" panose="02020603050405020304" pitchFamily="18" charset="0"/>
              </a:rPr>
              <a:t>(Automatizarea unui proces de localizare în spațiu folosind tehnologii actuale)</a:t>
            </a:r>
            <a:endParaRPr lang="en-US" sz="32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17" name="Picture 16" descr="A close up of a name&#10;&#10;Description automatically generated">
            <a:extLst>
              <a:ext uri="{FF2B5EF4-FFF2-40B4-BE49-F238E27FC236}">
                <a16:creationId xmlns:a16="http://schemas.microsoft.com/office/drawing/2014/main" id="{5ED5008F-BA49-8131-F325-6E6105F47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680" y="6074924"/>
            <a:ext cx="2606910" cy="566329"/>
          </a:xfrm>
          <a:prstGeom prst="rect">
            <a:avLst/>
          </a:prstGeom>
        </p:spPr>
      </p:pic>
      <p:pic>
        <p:nvPicPr>
          <p:cNvPr id="19" name="Picture 18" descr="A black background with white text&#10;&#10;Description automatically generated">
            <a:extLst>
              <a:ext uri="{FF2B5EF4-FFF2-40B4-BE49-F238E27FC236}">
                <a16:creationId xmlns:a16="http://schemas.microsoft.com/office/drawing/2014/main" id="{6C2508DD-DB20-7B64-BA53-275623C026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013" y="216747"/>
            <a:ext cx="5228029" cy="1018666"/>
          </a:xfrm>
          <a:prstGeom prst="rect">
            <a:avLst/>
          </a:prstGeom>
        </p:spPr>
      </p:pic>
    </p:spTree>
    <p:extLst>
      <p:ext uri="{BB962C8B-B14F-4D97-AF65-F5344CB8AC3E}">
        <p14:creationId xmlns:p14="http://schemas.microsoft.com/office/powerpoint/2010/main" val="1057361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375983" y="200288"/>
            <a:ext cx="9440034" cy="1049867"/>
          </a:xfrm>
        </p:spPr>
        <p:txBody>
          <a:bodyPr/>
          <a:lstStyle/>
          <a:p>
            <a:r>
              <a:rPr lang="ro-RO" dirty="0"/>
              <a:t>Schelet robotizat</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descr="A machine with wheels and wires&#10;&#10;Description automatically generated">
            <a:extLst>
              <a:ext uri="{FF2B5EF4-FFF2-40B4-BE49-F238E27FC236}">
                <a16:creationId xmlns:a16="http://schemas.microsoft.com/office/drawing/2014/main" id="{6753A598-0C0B-2849-C923-8C0DA1AC11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010" y="1414207"/>
            <a:ext cx="3181222" cy="4238086"/>
          </a:xfrm>
          <a:prstGeom prst="rect">
            <a:avLst/>
          </a:prstGeom>
          <a:noFill/>
          <a:ln>
            <a:noFill/>
          </a:ln>
        </p:spPr>
      </p:pic>
      <p:pic>
        <p:nvPicPr>
          <p:cNvPr id="5" name="Picture 4" descr="A device with wires and a cable&#10;&#10;Description automatically generated">
            <a:extLst>
              <a:ext uri="{FF2B5EF4-FFF2-40B4-BE49-F238E27FC236}">
                <a16:creationId xmlns:a16="http://schemas.microsoft.com/office/drawing/2014/main" id="{988682E6-DD67-32C5-2F11-2C8409343E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5647" y="1414207"/>
            <a:ext cx="3180705" cy="4238086"/>
          </a:xfrm>
          <a:prstGeom prst="rect">
            <a:avLst/>
          </a:prstGeom>
          <a:noFill/>
          <a:ln>
            <a:noFill/>
          </a:ln>
        </p:spPr>
      </p:pic>
      <p:pic>
        <p:nvPicPr>
          <p:cNvPr id="3" name="Picture 2">
            <a:extLst>
              <a:ext uri="{FF2B5EF4-FFF2-40B4-BE49-F238E27FC236}">
                <a16:creationId xmlns:a16="http://schemas.microsoft.com/office/drawing/2014/main" id="{E2380AC8-E6EA-B7E1-DEA9-F1D4DA02FA9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3872" y="2159519"/>
            <a:ext cx="3535573" cy="2747461"/>
          </a:xfrm>
          <a:prstGeom prst="rect">
            <a:avLst/>
          </a:prstGeom>
          <a:noFill/>
          <a:ln>
            <a:noFill/>
          </a:ln>
        </p:spPr>
      </p:pic>
    </p:spTree>
    <p:extLst>
      <p:ext uri="{BB962C8B-B14F-4D97-AF65-F5344CB8AC3E}">
        <p14:creationId xmlns:p14="http://schemas.microsoft.com/office/powerpoint/2010/main" val="654759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descr="A computer screen shot of a message&#10;&#10;Description automatically generated">
            <a:extLst>
              <a:ext uri="{FF2B5EF4-FFF2-40B4-BE49-F238E27FC236}">
                <a16:creationId xmlns:a16="http://schemas.microsoft.com/office/drawing/2014/main" id="{1009BD84-37B9-B0D4-560B-A3B3EAE3C2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5014" y="814258"/>
            <a:ext cx="4521301" cy="2385986"/>
          </a:xfrm>
          <a:prstGeom prst="rect">
            <a:avLst/>
          </a:prstGeom>
          <a:noFill/>
          <a:ln>
            <a:noFill/>
          </a:ln>
        </p:spPr>
      </p:pic>
      <p:pic>
        <p:nvPicPr>
          <p:cNvPr id="5" name="Picture 4" descr="A screen shot of a computer&#10;&#10;Description automatically generated">
            <a:extLst>
              <a:ext uri="{FF2B5EF4-FFF2-40B4-BE49-F238E27FC236}">
                <a16:creationId xmlns:a16="http://schemas.microsoft.com/office/drawing/2014/main" id="{2763F7CC-3A56-0C72-E8F3-ACADDD8BB08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24641" y="95489"/>
            <a:ext cx="5230801" cy="1437539"/>
          </a:xfrm>
          <a:prstGeom prst="rect">
            <a:avLst/>
          </a:prstGeom>
          <a:noFill/>
          <a:ln>
            <a:noFill/>
          </a:ln>
        </p:spPr>
      </p:pic>
      <p:pic>
        <p:nvPicPr>
          <p:cNvPr id="6" name="Picture 5" descr="A screenshot of a computer&#10;&#10;Description automatically generated">
            <a:extLst>
              <a:ext uri="{FF2B5EF4-FFF2-40B4-BE49-F238E27FC236}">
                <a16:creationId xmlns:a16="http://schemas.microsoft.com/office/drawing/2014/main" id="{D91A0C6F-4677-D454-6E5F-899BE379BF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869030" y="1634323"/>
            <a:ext cx="4823618" cy="2775809"/>
          </a:xfrm>
          <a:prstGeom prst="rect">
            <a:avLst/>
          </a:prstGeom>
          <a:noFill/>
          <a:ln>
            <a:noFill/>
          </a:ln>
        </p:spPr>
      </p:pic>
      <p:pic>
        <p:nvPicPr>
          <p:cNvPr id="7" name="Picture 6" descr="A computer screen with text&#10;&#10;Description automatically generated">
            <a:extLst>
              <a:ext uri="{FF2B5EF4-FFF2-40B4-BE49-F238E27FC236}">
                <a16:creationId xmlns:a16="http://schemas.microsoft.com/office/drawing/2014/main" id="{4F427AC7-C167-C6CC-714E-63BBD5825B8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5014" y="4511427"/>
            <a:ext cx="8004858" cy="1684524"/>
          </a:xfrm>
          <a:prstGeom prst="rect">
            <a:avLst/>
          </a:prstGeom>
          <a:noFill/>
          <a:ln>
            <a:noFill/>
          </a:ln>
        </p:spPr>
      </p:pic>
    </p:spTree>
    <p:extLst>
      <p:ext uri="{BB962C8B-B14F-4D97-AF65-F5344CB8AC3E}">
        <p14:creationId xmlns:p14="http://schemas.microsoft.com/office/powerpoint/2010/main" val="706198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162417" y="440459"/>
            <a:ext cx="6751903" cy="1828801"/>
          </a:xfrm>
        </p:spPr>
        <p:txBody>
          <a:bodyPr/>
          <a:lstStyle/>
          <a:p>
            <a:r>
              <a:rPr lang="ro-RO" dirty="0"/>
              <a:t>Criterii de performanță</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5" name="Picture 4" descr="A clock with an arrow in the center&#10;&#10;Description automatically generated">
            <a:extLst>
              <a:ext uri="{FF2B5EF4-FFF2-40B4-BE49-F238E27FC236}">
                <a16:creationId xmlns:a16="http://schemas.microsoft.com/office/drawing/2014/main" id="{0E48D44C-90C2-141A-C517-B7908B27F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9992" y="440459"/>
            <a:ext cx="2852441" cy="2515334"/>
          </a:xfrm>
          <a:prstGeom prst="rect">
            <a:avLst/>
          </a:prstGeom>
        </p:spPr>
      </p:pic>
      <p:graphicFrame>
        <p:nvGraphicFramePr>
          <p:cNvPr id="6" name="Table 5">
            <a:extLst>
              <a:ext uri="{FF2B5EF4-FFF2-40B4-BE49-F238E27FC236}">
                <a16:creationId xmlns:a16="http://schemas.microsoft.com/office/drawing/2014/main" id="{DCAF623B-1640-996B-C3FA-450A58F48C50}"/>
              </a:ext>
            </a:extLst>
          </p:cNvPr>
          <p:cNvGraphicFramePr>
            <a:graphicFrameLocks noGrp="1"/>
          </p:cNvGraphicFramePr>
          <p:nvPr>
            <p:extLst>
              <p:ext uri="{D42A27DB-BD31-4B8C-83A1-F6EECF244321}">
                <p14:modId xmlns:p14="http://schemas.microsoft.com/office/powerpoint/2010/main" val="1927686586"/>
              </p:ext>
            </p:extLst>
          </p:nvPr>
        </p:nvGraphicFramePr>
        <p:xfrm>
          <a:off x="1031007" y="2732080"/>
          <a:ext cx="7014724" cy="2655846"/>
        </p:xfrm>
        <a:graphic>
          <a:graphicData uri="http://schemas.openxmlformats.org/drawingml/2006/table">
            <a:tbl>
              <a:tblPr firstRow="1" bandRow="1">
                <a:tableStyleId>{5940675A-B579-460E-94D1-54222C63F5DA}</a:tableStyleId>
              </a:tblPr>
              <a:tblGrid>
                <a:gridCol w="7014724">
                  <a:extLst>
                    <a:ext uri="{9D8B030D-6E8A-4147-A177-3AD203B41FA5}">
                      <a16:colId xmlns:a16="http://schemas.microsoft.com/office/drawing/2014/main" val="3740226327"/>
                    </a:ext>
                  </a:extLst>
                </a:gridCol>
              </a:tblGrid>
              <a:tr h="855483">
                <a:tc>
                  <a:txBody>
                    <a:bodyPr/>
                    <a:lstStyle/>
                    <a:p>
                      <a:r>
                        <a:rPr lang="en-US" sz="2800" b="0" kern="1200" dirty="0" err="1">
                          <a:solidFill>
                            <a:schemeClr val="tx1"/>
                          </a:solidFill>
                          <a:effectLst/>
                        </a:rPr>
                        <a:t>Intervalul</a:t>
                      </a:r>
                      <a:r>
                        <a:rPr lang="en-US" sz="2800" b="0" kern="1200" dirty="0">
                          <a:solidFill>
                            <a:schemeClr val="tx1"/>
                          </a:solidFill>
                          <a:effectLst/>
                        </a:rPr>
                        <a:t> de </a:t>
                      </a:r>
                      <a:r>
                        <a:rPr lang="en-US" sz="2800" b="0" kern="1200" dirty="0" err="1">
                          <a:solidFill>
                            <a:schemeClr val="tx1"/>
                          </a:solidFill>
                          <a:effectLst/>
                        </a:rPr>
                        <a:t>timp</a:t>
                      </a:r>
                      <a:r>
                        <a:rPr lang="en-US" sz="2800" b="0" kern="1200" dirty="0">
                          <a:solidFill>
                            <a:schemeClr val="tx1"/>
                          </a:solidFill>
                          <a:effectLst/>
                        </a:rPr>
                        <a:t> pentru </a:t>
                      </a:r>
                      <a:r>
                        <a:rPr lang="ro-RO" sz="2800" b="0" kern="1200" dirty="0">
                          <a:solidFill>
                            <a:schemeClr val="tx1"/>
                          </a:solidFill>
                          <a:effectLst/>
                        </a:rPr>
                        <a:t>încărcarea cadrelor</a:t>
                      </a:r>
                      <a:endParaRPr lang="en-US" sz="2800" b="0" dirty="0">
                        <a:solidFill>
                          <a:schemeClr val="tx1"/>
                        </a:solidFill>
                      </a:endParaRPr>
                    </a:p>
                  </a:txBody>
                  <a:tcPr/>
                </a:tc>
                <a:extLst>
                  <a:ext uri="{0D108BD9-81ED-4DB2-BD59-A6C34878D82A}">
                    <a16:rowId xmlns:a16="http://schemas.microsoft.com/office/drawing/2014/main" val="1626417063"/>
                  </a:ext>
                </a:extLst>
              </a:tr>
              <a:tr h="855483">
                <a:tc>
                  <a:txBody>
                    <a:bodyPr/>
                    <a:lstStyle/>
                    <a:p>
                      <a:r>
                        <a:rPr lang="ro-RO" sz="2800" kern="1200" dirty="0">
                          <a:solidFill>
                            <a:schemeClr val="tx1"/>
                          </a:solidFill>
                          <a:effectLst/>
                        </a:rPr>
                        <a:t>Intervalul de timp între cererile de get făcute de ESP32</a:t>
                      </a:r>
                      <a:endParaRPr lang="en-US" sz="2800" dirty="0">
                        <a:solidFill>
                          <a:schemeClr val="tx1"/>
                        </a:solidFill>
                      </a:endParaRPr>
                    </a:p>
                  </a:txBody>
                  <a:tcPr/>
                </a:tc>
                <a:extLst>
                  <a:ext uri="{0D108BD9-81ED-4DB2-BD59-A6C34878D82A}">
                    <a16:rowId xmlns:a16="http://schemas.microsoft.com/office/drawing/2014/main" val="2496457723"/>
                  </a:ext>
                </a:extLst>
              </a:tr>
              <a:tr h="855483">
                <a:tc>
                  <a:txBody>
                    <a:bodyPr/>
                    <a:lstStyle/>
                    <a:p>
                      <a:r>
                        <a:rPr lang="ro-RO" sz="2800" kern="1200" dirty="0">
                          <a:solidFill>
                            <a:schemeClr val="tx1"/>
                          </a:solidFill>
                          <a:effectLst/>
                        </a:rPr>
                        <a:t>Perspectiva camerei</a:t>
                      </a:r>
                      <a:endParaRPr lang="en-US" sz="2800" dirty="0">
                        <a:solidFill>
                          <a:schemeClr val="tx1"/>
                        </a:solidFill>
                      </a:endParaRPr>
                    </a:p>
                  </a:txBody>
                  <a:tcPr/>
                </a:tc>
                <a:extLst>
                  <a:ext uri="{0D108BD9-81ED-4DB2-BD59-A6C34878D82A}">
                    <a16:rowId xmlns:a16="http://schemas.microsoft.com/office/drawing/2014/main" val="2546447158"/>
                  </a:ext>
                </a:extLst>
              </a:tr>
            </a:tbl>
          </a:graphicData>
        </a:graphic>
      </p:graphicFrame>
    </p:spTree>
    <p:extLst>
      <p:ext uri="{BB962C8B-B14F-4D97-AF65-F5344CB8AC3E}">
        <p14:creationId xmlns:p14="http://schemas.microsoft.com/office/powerpoint/2010/main" val="1349829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7839652" y="238939"/>
            <a:ext cx="4144890" cy="1523274"/>
          </a:xfrm>
        </p:spPr>
        <p:txBody>
          <a:bodyPr>
            <a:normAutofit fontScale="90000"/>
          </a:bodyPr>
          <a:lstStyle/>
          <a:p>
            <a:r>
              <a:rPr lang="ro-RO" dirty="0"/>
              <a:t>Evaluarea rezultatelor</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C5AAAF63-B91C-EAD2-BCE4-C84E7145D25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3920" y="425901"/>
            <a:ext cx="3131502" cy="4175047"/>
          </a:xfrm>
          <a:prstGeom prst="rect">
            <a:avLst/>
          </a:prstGeom>
          <a:noFill/>
          <a:ln>
            <a:noFill/>
          </a:ln>
        </p:spPr>
      </p:pic>
      <p:pic>
        <p:nvPicPr>
          <p:cNvPr id="5" name="Picture 4">
            <a:extLst>
              <a:ext uri="{FF2B5EF4-FFF2-40B4-BE49-F238E27FC236}">
                <a16:creationId xmlns:a16="http://schemas.microsoft.com/office/drawing/2014/main" id="{347C4DB2-D6C5-E4CA-0888-7C414C25779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8357" y="2163329"/>
            <a:ext cx="4851912" cy="4084663"/>
          </a:xfrm>
          <a:prstGeom prst="rect">
            <a:avLst/>
          </a:prstGeom>
          <a:noFill/>
          <a:ln>
            <a:noFill/>
          </a:ln>
        </p:spPr>
      </p:pic>
    </p:spTree>
    <p:extLst>
      <p:ext uri="{BB962C8B-B14F-4D97-AF65-F5344CB8AC3E}">
        <p14:creationId xmlns:p14="http://schemas.microsoft.com/office/powerpoint/2010/main" val="76001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C56EEA42-ED7B-BA64-A3F6-166D1B9D08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789" y="398145"/>
            <a:ext cx="3406437" cy="4541599"/>
          </a:xfrm>
          <a:prstGeom prst="rect">
            <a:avLst/>
          </a:prstGeom>
          <a:noFill/>
          <a:ln>
            <a:noFill/>
          </a:ln>
        </p:spPr>
      </p:pic>
      <p:pic>
        <p:nvPicPr>
          <p:cNvPr id="5" name="Picture 4">
            <a:extLst>
              <a:ext uri="{FF2B5EF4-FFF2-40B4-BE49-F238E27FC236}">
                <a16:creationId xmlns:a16="http://schemas.microsoft.com/office/drawing/2014/main" id="{7CC1A6CC-FB35-D652-8322-DC28AC1C189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58732" y="398145"/>
            <a:ext cx="4898792" cy="5197764"/>
          </a:xfrm>
          <a:prstGeom prst="rect">
            <a:avLst/>
          </a:prstGeom>
          <a:noFill/>
          <a:ln>
            <a:noFill/>
          </a:ln>
        </p:spPr>
      </p:pic>
    </p:spTree>
    <p:extLst>
      <p:ext uri="{BB962C8B-B14F-4D97-AF65-F5344CB8AC3E}">
        <p14:creationId xmlns:p14="http://schemas.microsoft.com/office/powerpoint/2010/main" val="39634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767511" y="550407"/>
            <a:ext cx="5691588" cy="1134168"/>
          </a:xfrm>
        </p:spPr>
        <p:txBody>
          <a:bodyPr/>
          <a:lstStyle/>
          <a:p>
            <a:r>
              <a:rPr lang="ro-RO" dirty="0"/>
              <a:t>Timpi de execuție</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graphicFrame>
        <p:nvGraphicFramePr>
          <p:cNvPr id="4" name="Table 3">
            <a:extLst>
              <a:ext uri="{FF2B5EF4-FFF2-40B4-BE49-F238E27FC236}">
                <a16:creationId xmlns:a16="http://schemas.microsoft.com/office/drawing/2014/main" id="{04A2A81D-347B-1BF7-15FA-19C90072C7F4}"/>
              </a:ext>
            </a:extLst>
          </p:cNvPr>
          <p:cNvGraphicFramePr>
            <a:graphicFrameLocks noGrp="1"/>
          </p:cNvGraphicFramePr>
          <p:nvPr>
            <p:extLst>
              <p:ext uri="{D42A27DB-BD31-4B8C-83A1-F6EECF244321}">
                <p14:modId xmlns:p14="http://schemas.microsoft.com/office/powerpoint/2010/main" val="3475526844"/>
              </p:ext>
            </p:extLst>
          </p:nvPr>
        </p:nvGraphicFramePr>
        <p:xfrm>
          <a:off x="133190" y="3067463"/>
          <a:ext cx="6694134" cy="2831790"/>
        </p:xfrm>
        <a:graphic>
          <a:graphicData uri="http://schemas.openxmlformats.org/drawingml/2006/table">
            <a:tbl>
              <a:tblPr firstRow="1" firstCol="1" bandRow="1">
                <a:tableStyleId>{5940675A-B579-460E-94D1-54222C63F5DA}</a:tableStyleId>
              </a:tblPr>
              <a:tblGrid>
                <a:gridCol w="3346696">
                  <a:extLst>
                    <a:ext uri="{9D8B030D-6E8A-4147-A177-3AD203B41FA5}">
                      <a16:colId xmlns:a16="http://schemas.microsoft.com/office/drawing/2014/main" val="362935039"/>
                    </a:ext>
                  </a:extLst>
                </a:gridCol>
                <a:gridCol w="3347438">
                  <a:extLst>
                    <a:ext uri="{9D8B030D-6E8A-4147-A177-3AD203B41FA5}">
                      <a16:colId xmlns:a16="http://schemas.microsoft.com/office/drawing/2014/main" val="4013280648"/>
                    </a:ext>
                  </a:extLst>
                </a:gridCol>
              </a:tblGrid>
              <a:tr h="828165">
                <a:tc>
                  <a:txBody>
                    <a:bodyPr/>
                    <a:lstStyle/>
                    <a:p>
                      <a:pPr marL="0" marR="0" algn="just">
                        <a:lnSpc>
                          <a:spcPct val="115000"/>
                        </a:lnSpc>
                        <a:spcBef>
                          <a:spcPts val="0"/>
                        </a:spcBef>
                        <a:spcAft>
                          <a:spcPts val="0"/>
                        </a:spcAft>
                      </a:pPr>
                      <a:r>
                        <a:rPr lang="ro-RO" sz="1800" dirty="0">
                          <a:effectLst/>
                        </a:rPr>
                        <a:t>Distanța de la fața mașinii la cel mai apropiat marker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Timpul în care mașina ajunge din punctul inițial la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609845"/>
                  </a:ext>
                </a:extLst>
              </a:tr>
              <a:tr h="400725">
                <a:tc>
                  <a:txBody>
                    <a:bodyPr/>
                    <a:lstStyle/>
                    <a:p>
                      <a:pPr marL="0" marR="0" algn="just">
                        <a:lnSpc>
                          <a:spcPct val="115000"/>
                        </a:lnSpc>
                        <a:spcBef>
                          <a:spcPts val="0"/>
                        </a:spcBef>
                        <a:spcAft>
                          <a:spcPts val="0"/>
                        </a:spcAft>
                      </a:pPr>
                      <a:r>
                        <a:rPr lang="ro-RO" sz="1800" dirty="0">
                          <a:effectLst/>
                        </a:rPr>
                        <a:t>                   120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16 secunde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3977010"/>
                  </a:ext>
                </a:extLst>
              </a:tr>
              <a:tr h="400725">
                <a:tc>
                  <a:txBody>
                    <a:bodyPr/>
                    <a:lstStyle/>
                    <a:p>
                      <a:pPr marL="0" marR="0" algn="just">
                        <a:lnSpc>
                          <a:spcPct val="115000"/>
                        </a:lnSpc>
                        <a:spcBef>
                          <a:spcPts val="0"/>
                        </a:spcBef>
                        <a:spcAft>
                          <a:spcPts val="0"/>
                        </a:spcAft>
                      </a:pPr>
                      <a:r>
                        <a:rPr lang="ro-RO" sz="1800" dirty="0">
                          <a:effectLst/>
                        </a:rPr>
                        <a:t>                   170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23 secunde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64422479"/>
                  </a:ext>
                </a:extLst>
              </a:tr>
              <a:tr h="400725">
                <a:tc>
                  <a:txBody>
                    <a:bodyPr/>
                    <a:lstStyle/>
                    <a:p>
                      <a:pPr marL="0" marR="0" algn="just">
                        <a:lnSpc>
                          <a:spcPct val="115000"/>
                        </a:lnSpc>
                        <a:spcBef>
                          <a:spcPts val="0"/>
                        </a:spcBef>
                        <a:spcAft>
                          <a:spcPts val="0"/>
                        </a:spcAft>
                      </a:pPr>
                      <a:r>
                        <a:rPr lang="ro-RO" sz="1800" dirty="0">
                          <a:effectLst/>
                        </a:rPr>
                        <a:t>                   220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30 secunde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62047364"/>
                  </a:ext>
                </a:extLst>
              </a:tr>
              <a:tr h="400725">
                <a:tc>
                  <a:txBody>
                    <a:bodyPr/>
                    <a:lstStyle/>
                    <a:p>
                      <a:pPr marL="0" marR="0" algn="just">
                        <a:lnSpc>
                          <a:spcPct val="115000"/>
                        </a:lnSpc>
                        <a:spcBef>
                          <a:spcPts val="0"/>
                        </a:spcBef>
                        <a:spcAft>
                          <a:spcPts val="0"/>
                        </a:spcAft>
                      </a:pPr>
                      <a:r>
                        <a:rPr lang="ro-RO" sz="1800" dirty="0">
                          <a:effectLst/>
                        </a:rPr>
                        <a:t>                   300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40 secunde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5826566"/>
                  </a:ext>
                </a:extLst>
              </a:tr>
              <a:tr h="400725">
                <a:tc>
                  <a:txBody>
                    <a:bodyPr/>
                    <a:lstStyle/>
                    <a:p>
                      <a:pPr marL="0" marR="0" algn="just">
                        <a:lnSpc>
                          <a:spcPct val="115000"/>
                        </a:lnSpc>
                        <a:spcBef>
                          <a:spcPts val="0"/>
                        </a:spcBef>
                        <a:spcAft>
                          <a:spcPts val="0"/>
                        </a:spcAft>
                      </a:pPr>
                      <a:r>
                        <a:rPr lang="ro-RO" sz="1800" dirty="0">
                          <a:effectLst/>
                        </a:rPr>
                        <a:t>                   350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47 secunde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05476284"/>
                  </a:ext>
                </a:extLst>
              </a:tr>
            </a:tbl>
          </a:graphicData>
        </a:graphic>
      </p:graphicFrame>
      <p:pic>
        <p:nvPicPr>
          <p:cNvPr id="5" name="Picture 4">
            <a:extLst>
              <a:ext uri="{FF2B5EF4-FFF2-40B4-BE49-F238E27FC236}">
                <a16:creationId xmlns:a16="http://schemas.microsoft.com/office/drawing/2014/main" id="{1EEBF423-9091-1B43-575F-54AF8D9A304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4153" y="412531"/>
            <a:ext cx="4980809" cy="2831792"/>
          </a:xfrm>
          <a:prstGeom prst="rect">
            <a:avLst/>
          </a:prstGeom>
          <a:noFill/>
          <a:ln>
            <a:noFill/>
          </a:ln>
        </p:spPr>
      </p:pic>
      <p:sp>
        <p:nvSpPr>
          <p:cNvPr id="7" name="TextBox 6">
            <a:extLst>
              <a:ext uri="{FF2B5EF4-FFF2-40B4-BE49-F238E27FC236}">
                <a16:creationId xmlns:a16="http://schemas.microsoft.com/office/drawing/2014/main" id="{E1319955-FA24-2CFA-FCDD-C49EABFBF246}"/>
              </a:ext>
            </a:extLst>
          </p:cNvPr>
          <p:cNvSpPr txBox="1"/>
          <p:nvPr/>
        </p:nvSpPr>
        <p:spPr>
          <a:xfrm>
            <a:off x="566116" y="2175366"/>
            <a:ext cx="6094378" cy="392159"/>
          </a:xfrm>
          <a:prstGeom prst="rect">
            <a:avLst/>
          </a:prstGeom>
          <a:noFill/>
        </p:spPr>
        <p:txBody>
          <a:bodyPr wrap="square">
            <a:spAutoFit/>
          </a:bodyPr>
          <a:lstStyle/>
          <a:p>
            <a:pPr marL="0" marR="0" algn="just">
              <a:lnSpc>
                <a:spcPct val="115000"/>
              </a:lnSpc>
              <a:spcBef>
                <a:spcPts val="0"/>
              </a:spcBef>
              <a:spcAft>
                <a:spcPts val="800"/>
              </a:spcAf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1. Ma</a:t>
            </a:r>
            <a:r>
              <a:rPr lang="ro-RO" sz="1800" dirty="0">
                <a:effectLst/>
                <a:latin typeface="Calibri" panose="020F0502020204030204" pitchFamily="34" charset="0"/>
                <a:ea typeface="Times New Roman" panose="02020603050405020304" pitchFamily="18" charset="0"/>
                <a:cs typeface="Times New Roman" panose="02020603050405020304" pitchFamily="18" charset="0"/>
              </a:rPr>
              <a:t>șina este orientată invers față de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626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sp>
        <p:nvSpPr>
          <p:cNvPr id="5" name="TextBox 4">
            <a:extLst>
              <a:ext uri="{FF2B5EF4-FFF2-40B4-BE49-F238E27FC236}">
                <a16:creationId xmlns:a16="http://schemas.microsoft.com/office/drawing/2014/main" id="{97DCFC39-8CA0-AEEA-CEFD-6AD79A777B9A}"/>
              </a:ext>
            </a:extLst>
          </p:cNvPr>
          <p:cNvSpPr txBox="1"/>
          <p:nvPr/>
        </p:nvSpPr>
        <p:spPr>
          <a:xfrm>
            <a:off x="1043292" y="1666767"/>
            <a:ext cx="6094378" cy="392159"/>
          </a:xfrm>
          <a:prstGeom prst="rect">
            <a:avLst/>
          </a:prstGeom>
          <a:noFill/>
        </p:spPr>
        <p:txBody>
          <a:bodyPr wrap="square">
            <a:spAutoFit/>
          </a:bodyPr>
          <a:lstStyle/>
          <a:p>
            <a:pPr marL="0" marR="0" algn="just">
              <a:lnSpc>
                <a:spcPct val="115000"/>
              </a:lnSpc>
              <a:spcBef>
                <a:spcPts val="0"/>
              </a:spcBef>
              <a:spcAft>
                <a:spcPts val="800"/>
              </a:spcAft>
            </a:pPr>
            <a:r>
              <a:rPr lang="ro-RO" sz="1800" dirty="0">
                <a:effectLst/>
                <a:latin typeface="Calibri" panose="020F0502020204030204" pitchFamily="34" charset="0"/>
                <a:ea typeface="Times New Roman" panose="02020603050405020304" pitchFamily="18" charset="0"/>
                <a:cs typeface="Times New Roman" panose="02020603050405020304" pitchFamily="18" charset="0"/>
              </a:rPr>
              <a:t>2. Mașina este orientată corect față de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1A94935F-C181-E021-075A-1074A348A2A0}"/>
              </a:ext>
            </a:extLst>
          </p:cNvPr>
          <p:cNvGraphicFramePr>
            <a:graphicFrameLocks noGrp="1"/>
          </p:cNvGraphicFramePr>
          <p:nvPr>
            <p:extLst>
              <p:ext uri="{D42A27DB-BD31-4B8C-83A1-F6EECF244321}">
                <p14:modId xmlns:p14="http://schemas.microsoft.com/office/powerpoint/2010/main" val="1703371684"/>
              </p:ext>
            </p:extLst>
          </p:nvPr>
        </p:nvGraphicFramePr>
        <p:xfrm>
          <a:off x="215014" y="2543542"/>
          <a:ext cx="6598724" cy="3526519"/>
        </p:xfrm>
        <a:graphic>
          <a:graphicData uri="http://schemas.openxmlformats.org/drawingml/2006/table">
            <a:tbl>
              <a:tblPr firstRow="1" firstCol="1" bandRow="1">
                <a:tableStyleId>{5940675A-B579-460E-94D1-54222C63F5DA}</a:tableStyleId>
              </a:tblPr>
              <a:tblGrid>
                <a:gridCol w="3298996">
                  <a:extLst>
                    <a:ext uri="{9D8B030D-6E8A-4147-A177-3AD203B41FA5}">
                      <a16:colId xmlns:a16="http://schemas.microsoft.com/office/drawing/2014/main" val="3618476663"/>
                    </a:ext>
                  </a:extLst>
                </a:gridCol>
                <a:gridCol w="3299728">
                  <a:extLst>
                    <a:ext uri="{9D8B030D-6E8A-4147-A177-3AD203B41FA5}">
                      <a16:colId xmlns:a16="http://schemas.microsoft.com/office/drawing/2014/main" val="4176714227"/>
                    </a:ext>
                  </a:extLst>
                </a:gridCol>
              </a:tblGrid>
              <a:tr h="1031339">
                <a:tc>
                  <a:txBody>
                    <a:bodyPr/>
                    <a:lstStyle/>
                    <a:p>
                      <a:pPr marL="0" marR="0" algn="just">
                        <a:lnSpc>
                          <a:spcPct val="115000"/>
                        </a:lnSpc>
                        <a:spcBef>
                          <a:spcPts val="0"/>
                        </a:spcBef>
                        <a:spcAft>
                          <a:spcPts val="0"/>
                        </a:spcAft>
                      </a:pPr>
                      <a:r>
                        <a:rPr lang="ro-RO" sz="2000" dirty="0">
                          <a:effectLst/>
                        </a:rPr>
                        <a:t>Distanța de la fața mașinii la cel mai apropiat marker</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Timpul în care mașina ajunge din punctul inițial la destinație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8489616"/>
                  </a:ext>
                </a:extLst>
              </a:tr>
              <a:tr h="499036">
                <a:tc>
                  <a:txBody>
                    <a:bodyPr/>
                    <a:lstStyle/>
                    <a:p>
                      <a:pPr marL="0" marR="0" algn="just">
                        <a:lnSpc>
                          <a:spcPct val="115000"/>
                        </a:lnSpc>
                        <a:spcBef>
                          <a:spcPts val="0"/>
                        </a:spcBef>
                        <a:spcAft>
                          <a:spcPts val="0"/>
                        </a:spcAft>
                      </a:pPr>
                      <a:r>
                        <a:rPr lang="ro-RO" sz="2000" dirty="0">
                          <a:effectLst/>
                        </a:rPr>
                        <a:t>                 120 pixeli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                 6 secunde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104163"/>
                  </a:ext>
                </a:extLst>
              </a:tr>
              <a:tr h="499036">
                <a:tc>
                  <a:txBody>
                    <a:bodyPr/>
                    <a:lstStyle/>
                    <a:p>
                      <a:pPr marL="0" marR="0" algn="just">
                        <a:lnSpc>
                          <a:spcPct val="115000"/>
                        </a:lnSpc>
                        <a:spcBef>
                          <a:spcPts val="0"/>
                        </a:spcBef>
                        <a:spcAft>
                          <a:spcPts val="0"/>
                        </a:spcAft>
                      </a:pPr>
                      <a:r>
                        <a:rPr lang="ro-RO" sz="2000" dirty="0">
                          <a:effectLst/>
                        </a:rPr>
                        <a:t>                 170 pixeli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                 9 secunde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92321419"/>
                  </a:ext>
                </a:extLst>
              </a:tr>
              <a:tr h="499036">
                <a:tc>
                  <a:txBody>
                    <a:bodyPr/>
                    <a:lstStyle/>
                    <a:p>
                      <a:pPr marL="0" marR="0" algn="just">
                        <a:lnSpc>
                          <a:spcPct val="115000"/>
                        </a:lnSpc>
                        <a:spcBef>
                          <a:spcPts val="0"/>
                        </a:spcBef>
                        <a:spcAft>
                          <a:spcPts val="0"/>
                        </a:spcAft>
                      </a:pPr>
                      <a:r>
                        <a:rPr lang="ro-RO" sz="2000" dirty="0">
                          <a:effectLst/>
                        </a:rPr>
                        <a:t>                 220 pixeli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                 12 secunde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64322855"/>
                  </a:ext>
                </a:extLst>
              </a:tr>
              <a:tr h="499036">
                <a:tc>
                  <a:txBody>
                    <a:bodyPr/>
                    <a:lstStyle/>
                    <a:p>
                      <a:pPr marL="0" marR="0" algn="just">
                        <a:lnSpc>
                          <a:spcPct val="115000"/>
                        </a:lnSpc>
                        <a:spcBef>
                          <a:spcPts val="0"/>
                        </a:spcBef>
                        <a:spcAft>
                          <a:spcPts val="0"/>
                        </a:spcAft>
                      </a:pPr>
                      <a:r>
                        <a:rPr lang="ro-RO" sz="2000" dirty="0">
                          <a:effectLst/>
                        </a:rPr>
                        <a:t>                 300 pixeli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                 16 secunde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3420226"/>
                  </a:ext>
                </a:extLst>
              </a:tr>
              <a:tr h="499036">
                <a:tc>
                  <a:txBody>
                    <a:bodyPr/>
                    <a:lstStyle/>
                    <a:p>
                      <a:pPr marL="0" marR="0" algn="just">
                        <a:lnSpc>
                          <a:spcPct val="115000"/>
                        </a:lnSpc>
                        <a:spcBef>
                          <a:spcPts val="0"/>
                        </a:spcBef>
                        <a:spcAft>
                          <a:spcPts val="0"/>
                        </a:spcAft>
                      </a:pPr>
                      <a:r>
                        <a:rPr lang="ro-RO" sz="2000" dirty="0">
                          <a:effectLst/>
                        </a:rPr>
                        <a:t>                 350 pixeli</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2000" dirty="0">
                          <a:effectLst/>
                        </a:rPr>
                        <a:t>                 19 secunde</a:t>
                      </a:r>
                      <a:endParaRPr lang="en-U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932384"/>
                  </a:ext>
                </a:extLst>
              </a:tr>
            </a:tbl>
          </a:graphicData>
        </a:graphic>
      </p:graphicFrame>
      <p:pic>
        <p:nvPicPr>
          <p:cNvPr id="7" name="Picture 6">
            <a:extLst>
              <a:ext uri="{FF2B5EF4-FFF2-40B4-BE49-F238E27FC236}">
                <a16:creationId xmlns:a16="http://schemas.microsoft.com/office/drawing/2014/main" id="{31BB4C9C-D50D-EFDA-897D-1FE4800A471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18706" y="376129"/>
            <a:ext cx="4958280" cy="2804816"/>
          </a:xfrm>
          <a:prstGeom prst="rect">
            <a:avLst/>
          </a:prstGeom>
          <a:noFill/>
          <a:ln>
            <a:noFill/>
          </a:ln>
        </p:spPr>
      </p:pic>
    </p:spTree>
    <p:extLst>
      <p:ext uri="{BB962C8B-B14F-4D97-AF65-F5344CB8AC3E}">
        <p14:creationId xmlns:p14="http://schemas.microsoft.com/office/powerpoint/2010/main" val="2183269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887077" y="869730"/>
            <a:ext cx="3201307" cy="763839"/>
          </a:xfrm>
        </p:spPr>
        <p:txBody>
          <a:bodyPr>
            <a:normAutofit fontScale="90000"/>
          </a:bodyPr>
          <a:lstStyle/>
          <a:p>
            <a:r>
              <a:rPr lang="ro-RO" dirty="0"/>
              <a:t>Număr de mișcări</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graphicFrame>
        <p:nvGraphicFramePr>
          <p:cNvPr id="4" name="Table 3">
            <a:extLst>
              <a:ext uri="{FF2B5EF4-FFF2-40B4-BE49-F238E27FC236}">
                <a16:creationId xmlns:a16="http://schemas.microsoft.com/office/drawing/2014/main" id="{B6DEA6BB-6C82-C31E-BBC9-F9D138259B43}"/>
              </a:ext>
            </a:extLst>
          </p:cNvPr>
          <p:cNvGraphicFramePr>
            <a:graphicFrameLocks noGrp="1"/>
          </p:cNvGraphicFramePr>
          <p:nvPr>
            <p:extLst>
              <p:ext uri="{D42A27DB-BD31-4B8C-83A1-F6EECF244321}">
                <p14:modId xmlns:p14="http://schemas.microsoft.com/office/powerpoint/2010/main" val="1995639448"/>
              </p:ext>
            </p:extLst>
          </p:nvPr>
        </p:nvGraphicFramePr>
        <p:xfrm>
          <a:off x="5299696" y="555022"/>
          <a:ext cx="6392951" cy="2382732"/>
        </p:xfrm>
        <a:graphic>
          <a:graphicData uri="http://schemas.openxmlformats.org/drawingml/2006/table">
            <a:tbl>
              <a:tblPr firstRow="1" firstCol="1" bandRow="1">
                <a:tableStyleId>{5940675A-B579-460E-94D1-54222C63F5DA}</a:tableStyleId>
              </a:tblPr>
              <a:tblGrid>
                <a:gridCol w="3196121">
                  <a:extLst>
                    <a:ext uri="{9D8B030D-6E8A-4147-A177-3AD203B41FA5}">
                      <a16:colId xmlns:a16="http://schemas.microsoft.com/office/drawing/2014/main" val="3673067630"/>
                    </a:ext>
                  </a:extLst>
                </a:gridCol>
                <a:gridCol w="3196830">
                  <a:extLst>
                    <a:ext uri="{9D8B030D-6E8A-4147-A177-3AD203B41FA5}">
                      <a16:colId xmlns:a16="http://schemas.microsoft.com/office/drawing/2014/main" val="626699695"/>
                    </a:ext>
                  </a:extLst>
                </a:gridCol>
              </a:tblGrid>
              <a:tr h="696837">
                <a:tc>
                  <a:txBody>
                    <a:bodyPr/>
                    <a:lstStyle/>
                    <a:p>
                      <a:pPr marL="0" marR="0" algn="just">
                        <a:lnSpc>
                          <a:spcPct val="115000"/>
                        </a:lnSpc>
                        <a:spcBef>
                          <a:spcPts val="0"/>
                        </a:spcBef>
                        <a:spcAft>
                          <a:spcPts val="0"/>
                        </a:spcAft>
                      </a:pPr>
                      <a:r>
                        <a:rPr lang="ro-RO" sz="1800">
                          <a:effectLst/>
                        </a:rPr>
                        <a:t>Distanța de la fața mașinii la cel mai apropiat marker</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Numărul de mișcări necesare pentru a ajunge la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6872583"/>
                  </a:ext>
                </a:extLst>
              </a:tr>
              <a:tr h="337179">
                <a:tc>
                  <a:txBody>
                    <a:bodyPr/>
                    <a:lstStyle/>
                    <a:p>
                      <a:pPr marL="0" marR="0" algn="just">
                        <a:lnSpc>
                          <a:spcPct val="115000"/>
                        </a:lnSpc>
                        <a:spcBef>
                          <a:spcPts val="0"/>
                        </a:spcBef>
                        <a:spcAft>
                          <a:spcPts val="0"/>
                        </a:spcAft>
                      </a:pPr>
                      <a:r>
                        <a:rPr lang="ro-RO" sz="1800" dirty="0">
                          <a:effectLst/>
                        </a:rPr>
                        <a:t>                    120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16</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50459745"/>
                  </a:ext>
                </a:extLst>
              </a:tr>
              <a:tr h="337179">
                <a:tc>
                  <a:txBody>
                    <a:bodyPr/>
                    <a:lstStyle/>
                    <a:p>
                      <a:pPr marL="0" marR="0" algn="just">
                        <a:lnSpc>
                          <a:spcPct val="115000"/>
                        </a:lnSpc>
                        <a:spcBef>
                          <a:spcPts val="0"/>
                        </a:spcBef>
                        <a:spcAft>
                          <a:spcPts val="0"/>
                        </a:spcAft>
                      </a:pPr>
                      <a:r>
                        <a:rPr lang="ro-RO" sz="1800" dirty="0">
                          <a:effectLst/>
                        </a:rPr>
                        <a:t>                    170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17</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89712507"/>
                  </a:ext>
                </a:extLst>
              </a:tr>
              <a:tr h="337179">
                <a:tc>
                  <a:txBody>
                    <a:bodyPr/>
                    <a:lstStyle/>
                    <a:p>
                      <a:pPr marL="0" marR="0" algn="just">
                        <a:lnSpc>
                          <a:spcPct val="115000"/>
                        </a:lnSpc>
                        <a:spcBef>
                          <a:spcPts val="0"/>
                        </a:spcBef>
                        <a:spcAft>
                          <a:spcPts val="0"/>
                        </a:spcAft>
                      </a:pPr>
                      <a:r>
                        <a:rPr lang="ro-RO" sz="1800" dirty="0">
                          <a:effectLst/>
                        </a:rPr>
                        <a:t>                    220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19</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7366773"/>
                  </a:ext>
                </a:extLst>
              </a:tr>
              <a:tr h="337179">
                <a:tc>
                  <a:txBody>
                    <a:bodyPr/>
                    <a:lstStyle/>
                    <a:p>
                      <a:pPr marL="0" marR="0" algn="just">
                        <a:lnSpc>
                          <a:spcPct val="115000"/>
                        </a:lnSpc>
                        <a:spcBef>
                          <a:spcPts val="0"/>
                        </a:spcBef>
                        <a:spcAft>
                          <a:spcPts val="0"/>
                        </a:spcAft>
                      </a:pPr>
                      <a:r>
                        <a:rPr lang="ro-RO" sz="1800" dirty="0">
                          <a:effectLst/>
                        </a:rPr>
                        <a:t>                    300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21</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07120217"/>
                  </a:ext>
                </a:extLst>
              </a:tr>
              <a:tr h="337179">
                <a:tc>
                  <a:txBody>
                    <a:bodyPr/>
                    <a:lstStyle/>
                    <a:p>
                      <a:pPr marL="0" marR="0" algn="just">
                        <a:lnSpc>
                          <a:spcPct val="115000"/>
                        </a:lnSpc>
                        <a:spcBef>
                          <a:spcPts val="0"/>
                        </a:spcBef>
                        <a:spcAft>
                          <a:spcPts val="0"/>
                        </a:spcAft>
                      </a:pPr>
                      <a:r>
                        <a:rPr lang="ro-RO" sz="1800" dirty="0">
                          <a:effectLst/>
                        </a:rPr>
                        <a:t>                    350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22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24464621"/>
                  </a:ext>
                </a:extLst>
              </a:tr>
            </a:tbl>
          </a:graphicData>
        </a:graphic>
      </p:graphicFrame>
      <p:graphicFrame>
        <p:nvGraphicFramePr>
          <p:cNvPr id="5" name="Table 4">
            <a:extLst>
              <a:ext uri="{FF2B5EF4-FFF2-40B4-BE49-F238E27FC236}">
                <a16:creationId xmlns:a16="http://schemas.microsoft.com/office/drawing/2014/main" id="{2F5890F6-202D-E7EA-0158-12D117D1CD31}"/>
              </a:ext>
            </a:extLst>
          </p:cNvPr>
          <p:cNvGraphicFramePr>
            <a:graphicFrameLocks noGrp="1"/>
          </p:cNvGraphicFramePr>
          <p:nvPr>
            <p:extLst>
              <p:ext uri="{D42A27DB-BD31-4B8C-83A1-F6EECF244321}">
                <p14:modId xmlns:p14="http://schemas.microsoft.com/office/powerpoint/2010/main" val="687673416"/>
              </p:ext>
            </p:extLst>
          </p:nvPr>
        </p:nvGraphicFramePr>
        <p:xfrm>
          <a:off x="5299696" y="3479950"/>
          <a:ext cx="6480499" cy="2281134"/>
        </p:xfrm>
        <a:graphic>
          <a:graphicData uri="http://schemas.openxmlformats.org/drawingml/2006/table">
            <a:tbl>
              <a:tblPr firstRow="1" firstCol="1" bandRow="1">
                <a:tableStyleId>{5940675A-B579-460E-94D1-54222C63F5DA}</a:tableStyleId>
              </a:tblPr>
              <a:tblGrid>
                <a:gridCol w="3239890">
                  <a:extLst>
                    <a:ext uri="{9D8B030D-6E8A-4147-A177-3AD203B41FA5}">
                      <a16:colId xmlns:a16="http://schemas.microsoft.com/office/drawing/2014/main" val="1239203996"/>
                    </a:ext>
                  </a:extLst>
                </a:gridCol>
                <a:gridCol w="3240609">
                  <a:extLst>
                    <a:ext uri="{9D8B030D-6E8A-4147-A177-3AD203B41FA5}">
                      <a16:colId xmlns:a16="http://schemas.microsoft.com/office/drawing/2014/main" val="326238073"/>
                    </a:ext>
                  </a:extLst>
                </a:gridCol>
              </a:tblGrid>
              <a:tr h="667124">
                <a:tc>
                  <a:txBody>
                    <a:bodyPr/>
                    <a:lstStyle/>
                    <a:p>
                      <a:pPr marL="0" marR="0" algn="just">
                        <a:lnSpc>
                          <a:spcPct val="115000"/>
                        </a:lnSpc>
                        <a:spcBef>
                          <a:spcPts val="0"/>
                        </a:spcBef>
                        <a:spcAft>
                          <a:spcPts val="0"/>
                        </a:spcAft>
                      </a:pPr>
                      <a:r>
                        <a:rPr lang="ro-RO" sz="1800">
                          <a:effectLst/>
                        </a:rPr>
                        <a:t>Distanța de la fața mașinii la cel mai apropiat marker</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a:effectLst/>
                        </a:rPr>
                        <a:t>Numărul de mișcări necesare pentru a ajunge la destinație</a:t>
                      </a:r>
                      <a:endParaRPr lang="en-US"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29281304"/>
                  </a:ext>
                </a:extLst>
              </a:tr>
              <a:tr h="322802">
                <a:tc>
                  <a:txBody>
                    <a:bodyPr/>
                    <a:lstStyle/>
                    <a:p>
                      <a:pPr marL="0" marR="0" algn="just">
                        <a:lnSpc>
                          <a:spcPct val="115000"/>
                        </a:lnSpc>
                        <a:spcBef>
                          <a:spcPts val="0"/>
                        </a:spcBef>
                        <a:spcAft>
                          <a:spcPts val="0"/>
                        </a:spcAft>
                      </a:pPr>
                      <a:r>
                        <a:rPr lang="ro-RO" sz="1800" dirty="0">
                          <a:effectLst/>
                        </a:rPr>
                        <a:t>                  120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2</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82187002"/>
                  </a:ext>
                </a:extLst>
              </a:tr>
              <a:tr h="322802">
                <a:tc>
                  <a:txBody>
                    <a:bodyPr/>
                    <a:lstStyle/>
                    <a:p>
                      <a:pPr marL="0" marR="0" algn="just">
                        <a:lnSpc>
                          <a:spcPct val="115000"/>
                        </a:lnSpc>
                        <a:spcBef>
                          <a:spcPts val="0"/>
                        </a:spcBef>
                        <a:spcAft>
                          <a:spcPts val="0"/>
                        </a:spcAft>
                      </a:pPr>
                      <a:r>
                        <a:rPr lang="ro-RO" sz="1800" dirty="0">
                          <a:effectLst/>
                        </a:rPr>
                        <a:t>                  170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3</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445515"/>
                  </a:ext>
                </a:extLst>
              </a:tr>
              <a:tr h="322802">
                <a:tc>
                  <a:txBody>
                    <a:bodyPr/>
                    <a:lstStyle/>
                    <a:p>
                      <a:pPr marL="0" marR="0" algn="just">
                        <a:lnSpc>
                          <a:spcPct val="115000"/>
                        </a:lnSpc>
                        <a:spcBef>
                          <a:spcPts val="0"/>
                        </a:spcBef>
                        <a:spcAft>
                          <a:spcPts val="0"/>
                        </a:spcAft>
                      </a:pPr>
                      <a:r>
                        <a:rPr lang="ro-RO" sz="1800" dirty="0">
                          <a:effectLst/>
                        </a:rPr>
                        <a:t>                  220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4</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26217576"/>
                  </a:ext>
                </a:extLst>
              </a:tr>
              <a:tr h="322802">
                <a:tc>
                  <a:txBody>
                    <a:bodyPr/>
                    <a:lstStyle/>
                    <a:p>
                      <a:pPr marL="0" marR="0" algn="just">
                        <a:lnSpc>
                          <a:spcPct val="115000"/>
                        </a:lnSpc>
                        <a:spcBef>
                          <a:spcPts val="0"/>
                        </a:spcBef>
                        <a:spcAft>
                          <a:spcPts val="0"/>
                        </a:spcAft>
                      </a:pPr>
                      <a:r>
                        <a:rPr lang="ro-RO" sz="1800" dirty="0">
                          <a:effectLst/>
                        </a:rPr>
                        <a:t>                  300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6</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84810457"/>
                  </a:ext>
                </a:extLst>
              </a:tr>
              <a:tr h="322802">
                <a:tc>
                  <a:txBody>
                    <a:bodyPr/>
                    <a:lstStyle/>
                    <a:p>
                      <a:pPr marL="0" marR="0" algn="just">
                        <a:lnSpc>
                          <a:spcPct val="115000"/>
                        </a:lnSpc>
                        <a:spcBef>
                          <a:spcPts val="0"/>
                        </a:spcBef>
                        <a:spcAft>
                          <a:spcPts val="0"/>
                        </a:spcAft>
                      </a:pPr>
                      <a:r>
                        <a:rPr lang="ro-RO" sz="1800" dirty="0">
                          <a:effectLst/>
                        </a:rPr>
                        <a:t>                  350 pixeli</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ro-RO" sz="1800" dirty="0">
                          <a:effectLst/>
                        </a:rPr>
                        <a:t>                          7</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78590302"/>
                  </a:ext>
                </a:extLst>
              </a:tr>
            </a:tbl>
          </a:graphicData>
        </a:graphic>
      </p:graphicFrame>
      <p:pic>
        <p:nvPicPr>
          <p:cNvPr id="6" name="Picture 5">
            <a:extLst>
              <a:ext uri="{FF2B5EF4-FFF2-40B4-BE49-F238E27FC236}">
                <a16:creationId xmlns:a16="http://schemas.microsoft.com/office/drawing/2014/main" id="{EE00E0C8-6C64-DE00-49AF-89C88426DC9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458" y="1839439"/>
            <a:ext cx="4560547" cy="4148831"/>
          </a:xfrm>
          <a:prstGeom prst="rect">
            <a:avLst/>
          </a:prstGeom>
          <a:noFill/>
          <a:ln>
            <a:noFill/>
          </a:ln>
        </p:spPr>
      </p:pic>
      <p:sp>
        <p:nvSpPr>
          <p:cNvPr id="9" name="TextBox 8">
            <a:extLst>
              <a:ext uri="{FF2B5EF4-FFF2-40B4-BE49-F238E27FC236}">
                <a16:creationId xmlns:a16="http://schemas.microsoft.com/office/drawing/2014/main" id="{AC386A6D-B344-D8A2-49B6-053C3A40E34C}"/>
              </a:ext>
            </a:extLst>
          </p:cNvPr>
          <p:cNvSpPr txBox="1"/>
          <p:nvPr/>
        </p:nvSpPr>
        <p:spPr>
          <a:xfrm>
            <a:off x="5890164" y="83525"/>
            <a:ext cx="6094378" cy="392159"/>
          </a:xfrm>
          <a:prstGeom prst="rect">
            <a:avLst/>
          </a:prstGeom>
          <a:noFill/>
        </p:spPr>
        <p:txBody>
          <a:bodyPr wrap="square">
            <a:spAutoFit/>
          </a:bodyPr>
          <a:lstStyle/>
          <a:p>
            <a:pPr marL="0" marR="0" algn="just">
              <a:lnSpc>
                <a:spcPct val="115000"/>
              </a:lnSpc>
              <a:spcBef>
                <a:spcPts val="0"/>
              </a:spcBef>
              <a:spcAft>
                <a:spcPts val="800"/>
              </a:spcAft>
            </a:pPr>
            <a:r>
              <a:rPr lang="en-US" sz="1800">
                <a:effectLst/>
                <a:latin typeface="Calibri" panose="020F0502020204030204" pitchFamily="34" charset="0"/>
                <a:ea typeface="Times New Roman" panose="02020603050405020304" pitchFamily="18" charset="0"/>
                <a:cs typeface="Times New Roman" panose="02020603050405020304" pitchFamily="18" charset="0"/>
              </a:rPr>
              <a:t>1. Ma</a:t>
            </a:r>
            <a:r>
              <a:rPr lang="ro-RO" sz="1800">
                <a:effectLst/>
                <a:latin typeface="Calibri" panose="020F0502020204030204" pitchFamily="34" charset="0"/>
                <a:ea typeface="Times New Roman" panose="02020603050405020304" pitchFamily="18" charset="0"/>
                <a:cs typeface="Times New Roman" panose="02020603050405020304" pitchFamily="18" charset="0"/>
              </a:rPr>
              <a:t>șina este orientată invers față de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0991734-44ED-6F4A-404B-36DD1EF7ED91}"/>
              </a:ext>
            </a:extLst>
          </p:cNvPr>
          <p:cNvSpPr txBox="1"/>
          <p:nvPr/>
        </p:nvSpPr>
        <p:spPr>
          <a:xfrm>
            <a:off x="5890164" y="3036360"/>
            <a:ext cx="6094378" cy="392159"/>
          </a:xfrm>
          <a:prstGeom prst="rect">
            <a:avLst/>
          </a:prstGeom>
          <a:noFill/>
        </p:spPr>
        <p:txBody>
          <a:bodyPr wrap="square">
            <a:spAutoFit/>
          </a:bodyPr>
          <a:lstStyle/>
          <a:p>
            <a:pPr marL="0" marR="0" algn="just">
              <a:lnSpc>
                <a:spcPct val="115000"/>
              </a:lnSpc>
              <a:spcBef>
                <a:spcPts val="0"/>
              </a:spcBef>
              <a:spcAft>
                <a:spcPts val="800"/>
              </a:spcAft>
            </a:pPr>
            <a:r>
              <a:rPr lang="ro-RO" sz="1800" dirty="0">
                <a:effectLst/>
                <a:latin typeface="Calibri" panose="020F0502020204030204" pitchFamily="34" charset="0"/>
                <a:ea typeface="Times New Roman" panose="02020603050405020304" pitchFamily="18" charset="0"/>
                <a:cs typeface="Times New Roman" panose="02020603050405020304" pitchFamily="18" charset="0"/>
              </a:rPr>
              <a:t>2. Mașina este orientată corect față de destinație.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722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8859069" y="1340039"/>
            <a:ext cx="2792745" cy="1049867"/>
          </a:xfrm>
        </p:spPr>
        <p:txBody>
          <a:bodyPr/>
          <a:lstStyle/>
          <a:p>
            <a:r>
              <a:rPr lang="ro-RO" dirty="0"/>
              <a:t>Precizie</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3BC32A97-92DA-F9EA-D62B-416591A636C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1202" y="114205"/>
            <a:ext cx="2523194" cy="3364258"/>
          </a:xfrm>
          <a:prstGeom prst="rect">
            <a:avLst/>
          </a:prstGeom>
          <a:noFill/>
          <a:ln>
            <a:noFill/>
          </a:ln>
        </p:spPr>
      </p:pic>
      <p:pic>
        <p:nvPicPr>
          <p:cNvPr id="5" name="Picture 4">
            <a:extLst>
              <a:ext uri="{FF2B5EF4-FFF2-40B4-BE49-F238E27FC236}">
                <a16:creationId xmlns:a16="http://schemas.microsoft.com/office/drawing/2014/main" id="{8791F714-0557-CE31-F536-5F427A626A1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5649" y="3628948"/>
            <a:ext cx="4194300" cy="2383646"/>
          </a:xfrm>
          <a:prstGeom prst="rect">
            <a:avLst/>
          </a:prstGeom>
          <a:noFill/>
          <a:ln>
            <a:noFill/>
          </a:ln>
        </p:spPr>
      </p:pic>
      <p:pic>
        <p:nvPicPr>
          <p:cNvPr id="6" name="Picture 5">
            <a:extLst>
              <a:ext uri="{FF2B5EF4-FFF2-40B4-BE49-F238E27FC236}">
                <a16:creationId xmlns:a16="http://schemas.microsoft.com/office/drawing/2014/main" id="{7C0E56DF-F54C-A08F-96D6-06C3E00783A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02583" y="114205"/>
            <a:ext cx="2523194" cy="3364259"/>
          </a:xfrm>
          <a:prstGeom prst="rect">
            <a:avLst/>
          </a:prstGeom>
          <a:noFill/>
          <a:ln>
            <a:noFill/>
          </a:ln>
        </p:spPr>
      </p:pic>
      <p:pic>
        <p:nvPicPr>
          <p:cNvPr id="7" name="Picture 6">
            <a:extLst>
              <a:ext uri="{FF2B5EF4-FFF2-40B4-BE49-F238E27FC236}">
                <a16:creationId xmlns:a16="http://schemas.microsoft.com/office/drawing/2014/main" id="{D1F1BB62-B5F0-7A57-9A40-FB5F6E308EB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46287" y="3628948"/>
            <a:ext cx="4235787" cy="2383646"/>
          </a:xfrm>
          <a:prstGeom prst="rect">
            <a:avLst/>
          </a:prstGeom>
          <a:noFill/>
          <a:ln>
            <a:noFill/>
          </a:ln>
        </p:spPr>
      </p:pic>
    </p:spTree>
    <p:extLst>
      <p:ext uri="{BB962C8B-B14F-4D97-AF65-F5344CB8AC3E}">
        <p14:creationId xmlns:p14="http://schemas.microsoft.com/office/powerpoint/2010/main" val="2063254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320010" y="-93308"/>
            <a:ext cx="9440034" cy="1828801"/>
          </a:xfrm>
        </p:spPr>
        <p:txBody>
          <a:bodyPr/>
          <a:lstStyle/>
          <a:p>
            <a:r>
              <a:rPr lang="ro-RO" dirty="0"/>
              <a:t>Corectitudine în depanare</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3FF28773-97C2-5095-67C6-2E2C31BE85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3561" y="1843325"/>
            <a:ext cx="6164877" cy="3594437"/>
          </a:xfrm>
          <a:prstGeom prst="rect">
            <a:avLst/>
          </a:prstGeom>
          <a:noFill/>
          <a:ln>
            <a:noFill/>
          </a:ln>
        </p:spPr>
      </p:pic>
    </p:spTree>
    <p:extLst>
      <p:ext uri="{BB962C8B-B14F-4D97-AF65-F5344CB8AC3E}">
        <p14:creationId xmlns:p14="http://schemas.microsoft.com/office/powerpoint/2010/main" val="803261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368645" y="101353"/>
            <a:ext cx="9440034" cy="1828801"/>
          </a:xfrm>
        </p:spPr>
        <p:txBody>
          <a:bodyPr/>
          <a:lstStyle/>
          <a:p>
            <a:r>
              <a:rPr lang="ro-RO" dirty="0"/>
              <a:t>Sisteme AGV cu LIDAR vs Soluția noastră</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5" name="Picture 4" descr="A warehouse with a red line&#10;&#10;Description automatically generated">
            <a:extLst>
              <a:ext uri="{FF2B5EF4-FFF2-40B4-BE49-F238E27FC236}">
                <a16:creationId xmlns:a16="http://schemas.microsoft.com/office/drawing/2014/main" id="{9E6A91CD-3542-3097-9FA8-C2556CBF9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1007" y="1286973"/>
            <a:ext cx="3977985" cy="2834886"/>
          </a:xfrm>
          <a:prstGeom prst="rect">
            <a:avLst/>
          </a:prstGeom>
        </p:spPr>
      </p:pic>
      <p:graphicFrame>
        <p:nvGraphicFramePr>
          <p:cNvPr id="6" name="Table 5">
            <a:extLst>
              <a:ext uri="{FF2B5EF4-FFF2-40B4-BE49-F238E27FC236}">
                <a16:creationId xmlns:a16="http://schemas.microsoft.com/office/drawing/2014/main" id="{2FB69887-4056-CBE7-B7A4-5BCC6012B641}"/>
              </a:ext>
            </a:extLst>
          </p:cNvPr>
          <p:cNvGraphicFramePr>
            <a:graphicFrameLocks noGrp="1"/>
          </p:cNvGraphicFramePr>
          <p:nvPr>
            <p:extLst>
              <p:ext uri="{D42A27DB-BD31-4B8C-83A1-F6EECF244321}">
                <p14:modId xmlns:p14="http://schemas.microsoft.com/office/powerpoint/2010/main" val="3739171031"/>
              </p:ext>
            </p:extLst>
          </p:nvPr>
        </p:nvGraphicFramePr>
        <p:xfrm>
          <a:off x="1320010" y="2637850"/>
          <a:ext cx="5837677" cy="2968017"/>
        </p:xfrm>
        <a:graphic>
          <a:graphicData uri="http://schemas.openxmlformats.org/drawingml/2006/table">
            <a:tbl>
              <a:tblPr firstRow="1" bandRow="1">
                <a:tableStyleId>{5940675A-B579-460E-94D1-54222C63F5DA}</a:tableStyleId>
              </a:tblPr>
              <a:tblGrid>
                <a:gridCol w="5837677">
                  <a:extLst>
                    <a:ext uri="{9D8B030D-6E8A-4147-A177-3AD203B41FA5}">
                      <a16:colId xmlns:a16="http://schemas.microsoft.com/office/drawing/2014/main" val="3945861811"/>
                    </a:ext>
                  </a:extLst>
                </a:gridCol>
              </a:tblGrid>
              <a:tr h="989339">
                <a:tc>
                  <a:txBody>
                    <a:bodyPr/>
                    <a:lstStyle/>
                    <a:p>
                      <a:r>
                        <a:rPr lang="ro-RO" sz="3200" dirty="0">
                          <a:solidFill>
                            <a:schemeClr val="tx1"/>
                          </a:solidFill>
                        </a:rPr>
                        <a:t>Costul inițial ridicat</a:t>
                      </a:r>
                      <a:endParaRPr lang="en-US" sz="3200" dirty="0">
                        <a:solidFill>
                          <a:schemeClr val="tx1"/>
                        </a:solidFill>
                      </a:endParaRPr>
                    </a:p>
                  </a:txBody>
                  <a:tcPr/>
                </a:tc>
                <a:extLst>
                  <a:ext uri="{0D108BD9-81ED-4DB2-BD59-A6C34878D82A}">
                    <a16:rowId xmlns:a16="http://schemas.microsoft.com/office/drawing/2014/main" val="3051589636"/>
                  </a:ext>
                </a:extLst>
              </a:tr>
              <a:tr h="989339">
                <a:tc>
                  <a:txBody>
                    <a:bodyPr/>
                    <a:lstStyle/>
                    <a:p>
                      <a:r>
                        <a:rPr lang="ro-RO" sz="3200" kern="1200" dirty="0">
                          <a:solidFill>
                            <a:schemeClr val="tx1"/>
                          </a:solidFill>
                          <a:effectLst/>
                        </a:rPr>
                        <a:t>Dependența de medii structurate</a:t>
                      </a:r>
                      <a:endParaRPr lang="en-US" sz="3200" dirty="0">
                        <a:solidFill>
                          <a:schemeClr val="tx1"/>
                        </a:solidFill>
                      </a:endParaRPr>
                    </a:p>
                  </a:txBody>
                  <a:tcPr/>
                </a:tc>
                <a:extLst>
                  <a:ext uri="{0D108BD9-81ED-4DB2-BD59-A6C34878D82A}">
                    <a16:rowId xmlns:a16="http://schemas.microsoft.com/office/drawing/2014/main" val="3441853854"/>
                  </a:ext>
                </a:extLst>
              </a:tr>
              <a:tr h="989339">
                <a:tc>
                  <a:txBody>
                    <a:bodyPr/>
                    <a:lstStyle/>
                    <a:p>
                      <a:r>
                        <a:rPr lang="ro-RO" sz="3200" kern="1200" dirty="0">
                          <a:solidFill>
                            <a:schemeClr val="tx1"/>
                          </a:solidFill>
                          <a:effectLst/>
                        </a:rPr>
                        <a:t>Complexitatea integrării</a:t>
                      </a:r>
                      <a:endParaRPr lang="en-US" sz="3200" dirty="0">
                        <a:solidFill>
                          <a:schemeClr val="tx1"/>
                        </a:solidFill>
                      </a:endParaRPr>
                    </a:p>
                  </a:txBody>
                  <a:tcPr/>
                </a:tc>
                <a:extLst>
                  <a:ext uri="{0D108BD9-81ED-4DB2-BD59-A6C34878D82A}">
                    <a16:rowId xmlns:a16="http://schemas.microsoft.com/office/drawing/2014/main" val="3744456330"/>
                  </a:ext>
                </a:extLst>
              </a:tr>
            </a:tbl>
          </a:graphicData>
        </a:graphic>
      </p:graphicFrame>
    </p:spTree>
    <p:extLst>
      <p:ext uri="{BB962C8B-B14F-4D97-AF65-F5344CB8AC3E}">
        <p14:creationId xmlns:p14="http://schemas.microsoft.com/office/powerpoint/2010/main" val="2470791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900933" y="248752"/>
            <a:ext cx="3457057" cy="920158"/>
          </a:xfrm>
        </p:spPr>
        <p:txBody>
          <a:bodyPr/>
          <a:lstStyle/>
          <a:p>
            <a:r>
              <a:rPr lang="ro-RO" u="sng" dirty="0"/>
              <a:t>Concluzii</a:t>
            </a:r>
            <a:endParaRPr lang="en-US" u="sng"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5" name="Picture 4" descr="A yellow brick wall with a cartoon face and text&#10;&#10;Description automatically generated">
            <a:extLst>
              <a:ext uri="{FF2B5EF4-FFF2-40B4-BE49-F238E27FC236}">
                <a16:creationId xmlns:a16="http://schemas.microsoft.com/office/drawing/2014/main" id="{6FB11E27-697C-905A-7A92-AE42736FDA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033" y="1414008"/>
            <a:ext cx="3232856" cy="3271227"/>
          </a:xfrm>
          <a:prstGeom prst="rect">
            <a:avLst/>
          </a:prstGeom>
        </p:spPr>
      </p:pic>
      <p:sp>
        <p:nvSpPr>
          <p:cNvPr id="3" name="Title 1">
            <a:extLst>
              <a:ext uri="{FF2B5EF4-FFF2-40B4-BE49-F238E27FC236}">
                <a16:creationId xmlns:a16="http://schemas.microsoft.com/office/drawing/2014/main" id="{987EF615-02C7-2250-39F2-43BD3B74C204}"/>
              </a:ext>
            </a:extLst>
          </p:cNvPr>
          <p:cNvSpPr txBox="1">
            <a:spLocks/>
          </p:cNvSpPr>
          <p:nvPr/>
        </p:nvSpPr>
        <p:spPr>
          <a:xfrm>
            <a:off x="7149830" y="248752"/>
            <a:ext cx="4141237" cy="920158"/>
          </a:xfrm>
          <a:prstGeom prst="rect">
            <a:avLst/>
          </a:prstGeom>
          <a:effectLst>
            <a:outerShdw blurRad="25400" dir="17880000">
              <a:srgbClr val="000000">
                <a:alpha val="46000"/>
              </a:srgbClr>
            </a:outerShdw>
          </a:effectLst>
        </p:spPr>
        <p:txBody>
          <a:bodyPr vert="horz" lIns="91440" tIns="45720" rIns="91440" bIns="45720" rtlCol="0" anchor="b">
            <a:normAutofit fontScale="925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o-RO" u="sng" dirty="0"/>
              <a:t>Cuvinte cheie</a:t>
            </a:r>
            <a:endParaRPr lang="en-US" u="sng" dirty="0"/>
          </a:p>
        </p:txBody>
      </p:sp>
      <p:sp>
        <p:nvSpPr>
          <p:cNvPr id="4" name="Title 1">
            <a:extLst>
              <a:ext uri="{FF2B5EF4-FFF2-40B4-BE49-F238E27FC236}">
                <a16:creationId xmlns:a16="http://schemas.microsoft.com/office/drawing/2014/main" id="{587457A7-AED3-A8C4-C4DB-F5D8CA443502}"/>
              </a:ext>
            </a:extLst>
          </p:cNvPr>
          <p:cNvSpPr txBox="1">
            <a:spLocks/>
          </p:cNvSpPr>
          <p:nvPr/>
        </p:nvSpPr>
        <p:spPr>
          <a:xfrm>
            <a:off x="6358430" y="1168910"/>
            <a:ext cx="5480412" cy="4433494"/>
          </a:xfrm>
          <a:prstGeom prst="rect">
            <a:avLst/>
          </a:prstGeom>
          <a:effectLst>
            <a:outerShdw blurRad="25400" dir="17880000">
              <a:srgbClr val="000000">
                <a:alpha val="46000"/>
              </a:srgbClr>
            </a:outerShdw>
          </a:effectLst>
        </p:spPr>
        <p:txBody>
          <a:bodyPr vert="horz" lIns="91440" tIns="45720" rIns="91440" bIns="45720" rtlCol="0" anchor="b">
            <a:normAutofit fontScale="77500" lnSpcReduction="200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o-RO" dirty="0"/>
              <a:t>Probleme – Soluții</a:t>
            </a:r>
          </a:p>
          <a:p>
            <a:r>
              <a:rPr lang="ro-RO" dirty="0"/>
              <a:t>Aplicație mobilă</a:t>
            </a:r>
          </a:p>
          <a:p>
            <a:r>
              <a:rPr lang="ro-RO" dirty="0"/>
              <a:t>Server</a:t>
            </a:r>
          </a:p>
          <a:p>
            <a:r>
              <a:rPr lang="ro-RO" dirty="0"/>
              <a:t>Vehicul RC</a:t>
            </a:r>
          </a:p>
          <a:p>
            <a:r>
              <a:rPr lang="ro-RO" dirty="0"/>
              <a:t>Rezultate</a:t>
            </a:r>
            <a:endParaRPr lang="en-US" dirty="0"/>
          </a:p>
          <a:p>
            <a:r>
              <a:rPr lang="en-US" dirty="0" err="1"/>
              <a:t>Criterii</a:t>
            </a:r>
            <a:r>
              <a:rPr lang="en-US" dirty="0"/>
              <a:t> de </a:t>
            </a:r>
            <a:r>
              <a:rPr lang="en-US" dirty="0" err="1"/>
              <a:t>performan</a:t>
            </a:r>
            <a:r>
              <a:rPr lang="ro-RO" dirty="0"/>
              <a:t>ță</a:t>
            </a:r>
          </a:p>
          <a:p>
            <a:r>
              <a:rPr lang="ro-RO" dirty="0"/>
              <a:t>Eficiență</a:t>
            </a:r>
          </a:p>
          <a:p>
            <a:r>
              <a:rPr lang="ro-RO" dirty="0"/>
              <a:t>Îmbunătățiri</a:t>
            </a:r>
            <a:endParaRPr lang="en-US" dirty="0"/>
          </a:p>
        </p:txBody>
      </p:sp>
    </p:spTree>
    <p:extLst>
      <p:ext uri="{BB962C8B-B14F-4D97-AF65-F5344CB8AC3E}">
        <p14:creationId xmlns:p14="http://schemas.microsoft.com/office/powerpoint/2010/main" val="402659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IMG_0">
            <a:hlinkClick r:id="" action="ppaction://media"/>
            <a:extLst>
              <a:ext uri="{FF2B5EF4-FFF2-40B4-BE49-F238E27FC236}">
                <a16:creationId xmlns:a16="http://schemas.microsoft.com/office/drawing/2014/main" id="{F23563B8-A830-3FB0-74CE-25A54D89850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90303" y="218872"/>
            <a:ext cx="3611393" cy="6420255"/>
          </a:xfrm>
          <a:prstGeom prst="rect">
            <a:avLst/>
          </a:prstGeom>
        </p:spPr>
      </p:pic>
      <p:sp>
        <p:nvSpPr>
          <p:cNvPr id="5" name="Title 1">
            <a:extLst>
              <a:ext uri="{FF2B5EF4-FFF2-40B4-BE49-F238E27FC236}">
                <a16:creationId xmlns:a16="http://schemas.microsoft.com/office/drawing/2014/main" id="{30788DD7-4FA3-FF1C-F49F-DA79724D0F6F}"/>
              </a:ext>
            </a:extLst>
          </p:cNvPr>
          <p:cNvSpPr>
            <a:spLocks noGrp="1"/>
          </p:cNvSpPr>
          <p:nvPr>
            <p:ph type="ctrTitle"/>
          </p:nvPr>
        </p:nvSpPr>
        <p:spPr>
          <a:xfrm>
            <a:off x="215014" y="3428999"/>
            <a:ext cx="3726601" cy="1828801"/>
          </a:xfrm>
        </p:spPr>
        <p:txBody>
          <a:bodyPr/>
          <a:lstStyle/>
          <a:p>
            <a:r>
              <a:rPr lang="ro-RO" dirty="0"/>
              <a:t>Rezultate</a:t>
            </a:r>
            <a:endParaRPr lang="en-US" dirty="0"/>
          </a:p>
        </p:txBody>
      </p:sp>
      <p:pic>
        <p:nvPicPr>
          <p:cNvPr id="7" name="Picture 6" descr="A robot holding a rubik's cube&#10;&#10;Description automatically generated">
            <a:extLst>
              <a:ext uri="{FF2B5EF4-FFF2-40B4-BE49-F238E27FC236}">
                <a16:creationId xmlns:a16="http://schemas.microsoft.com/office/drawing/2014/main" id="{AE911ED5-439D-5E3F-8853-FC12ED337D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5681" y="216746"/>
            <a:ext cx="3458861" cy="2090804"/>
          </a:xfrm>
          <a:prstGeom prst="rect">
            <a:avLst/>
          </a:prstGeom>
        </p:spPr>
      </p:pic>
    </p:spTree>
    <p:extLst>
      <p:ext uri="{BB962C8B-B14F-4D97-AF65-F5344CB8AC3E}">
        <p14:creationId xmlns:p14="http://schemas.microsoft.com/office/powerpoint/2010/main" val="92788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370693" y="1356113"/>
            <a:ext cx="9440034" cy="1828801"/>
          </a:xfrm>
        </p:spPr>
        <p:txBody>
          <a:bodyPr>
            <a:noAutofit/>
          </a:bodyPr>
          <a:lstStyle/>
          <a:p>
            <a:pPr marL="0" marR="0">
              <a:lnSpc>
                <a:spcPct val="115000"/>
              </a:lnSpc>
              <a:spcBef>
                <a:spcPts val="0"/>
              </a:spcBef>
              <a:spcAft>
                <a:spcPts val="800"/>
              </a:spcAft>
            </a:pP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Cum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vă</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poziționați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față</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de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următoarea</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afirmație</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a:t>
            </a:r>
            <a:br>
              <a:rPr lang="en-US" sz="3200" dirty="0">
                <a:effectLst/>
                <a:latin typeface="Calibri" panose="020F0502020204030204" pitchFamily="34" charset="0"/>
                <a:ea typeface="Times New Roman" panose="02020603050405020304" pitchFamily="18" charset="0"/>
                <a:cs typeface="Times New Roman" panose="02020603050405020304" pitchFamily="18" charset="0"/>
              </a:rPr>
            </a:b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Dacă</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sistemele</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automatizate</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ar</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fi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mai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ușor</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de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înțeles</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și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ar</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avea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prețuri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mai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mici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aș</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apela</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mai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des la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utilizarea</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acestora</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în</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scopuri</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3200" dirty="0" err="1">
                <a:effectLst/>
                <a:latin typeface="Calibri" panose="020F0502020204030204" pitchFamily="34" charset="0"/>
                <a:ea typeface="Times New Roman" panose="02020603050405020304" pitchFamily="18" charset="0"/>
                <a:cs typeface="Times New Roman" panose="02020603050405020304" pitchFamily="18" charset="0"/>
              </a:rPr>
              <a:t>personale</a:t>
            </a:r>
            <a:r>
              <a:rPr lang="en-US" sz="3200" dirty="0">
                <a:effectLst/>
                <a:latin typeface="Calibri" panose="020F0502020204030204" pitchFamily="34" charset="0"/>
                <a:ea typeface="Times New Roman" panose="02020603050405020304" pitchFamily="18" charset="0"/>
                <a:cs typeface="Times New Roman" panose="02020603050405020304" pitchFamily="18" charset="0"/>
              </a:rPr>
              <a:t>.</a:t>
            </a:r>
            <a:br>
              <a:rPr lang="en-US" sz="3200" dirty="0">
                <a:effectLst/>
                <a:latin typeface="Calibri" panose="020F0502020204030204" pitchFamily="34" charset="0"/>
                <a:ea typeface="Times New Roman" panose="02020603050405020304" pitchFamily="18" charset="0"/>
                <a:cs typeface="Times New Roman" panose="02020603050405020304" pitchFamily="18" charset="0"/>
              </a:rPr>
            </a:br>
            <a:endParaRPr lang="en-US" sz="3200"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1BB08961-472F-F499-B7A9-AD7F34635DB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0146" y="3028685"/>
            <a:ext cx="6061128" cy="2835261"/>
          </a:xfrm>
          <a:prstGeom prst="rect">
            <a:avLst/>
          </a:prstGeom>
          <a:noFill/>
          <a:ln>
            <a:noFill/>
          </a:ln>
        </p:spPr>
      </p:pic>
    </p:spTree>
    <p:extLst>
      <p:ext uri="{BB962C8B-B14F-4D97-AF65-F5344CB8AC3E}">
        <p14:creationId xmlns:p14="http://schemas.microsoft.com/office/powerpoint/2010/main" val="260486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2544508" y="3719936"/>
            <a:ext cx="9440034" cy="1828801"/>
          </a:xfrm>
        </p:spPr>
        <p:txBody>
          <a:bodyPr>
            <a:normAutofit fontScale="90000"/>
          </a:bodyPr>
          <a:lstStyle/>
          <a:p>
            <a:r>
              <a:rPr lang="ro-RO" dirty="0"/>
              <a:t>Soluția noastră</a:t>
            </a:r>
            <a:br>
              <a:rPr lang="ro-RO" dirty="0"/>
            </a:br>
            <a:br>
              <a:rPr lang="ro-RO" dirty="0"/>
            </a:br>
            <a:r>
              <a:rPr lang="ro-RO" sz="3600" dirty="0"/>
              <a:t>Sistem complex de comunicații</a:t>
            </a:r>
            <a:r>
              <a:rPr lang="en-US" sz="3600" dirty="0"/>
              <a:t>:</a:t>
            </a:r>
            <a:br>
              <a:rPr lang="en-US" sz="3600" dirty="0"/>
            </a:br>
            <a:r>
              <a:rPr lang="en-US" sz="3600" dirty="0" err="1"/>
              <a:t>Aplica</a:t>
            </a:r>
            <a:r>
              <a:rPr lang="ro-RO" sz="3600" dirty="0"/>
              <a:t>ție mobilă</a:t>
            </a:r>
            <a:br>
              <a:rPr lang="ro-RO" sz="3600" dirty="0"/>
            </a:br>
            <a:r>
              <a:rPr lang="ro-RO" sz="3600" dirty="0"/>
              <a:t>Server</a:t>
            </a:r>
            <a:br>
              <a:rPr lang="ro-RO" sz="3600" dirty="0"/>
            </a:br>
            <a:r>
              <a:rPr lang="ro-RO" sz="3600" dirty="0"/>
              <a:t>RC Vechile</a:t>
            </a:r>
            <a:br>
              <a:rPr lang="ro-RO" sz="3600" dirty="0"/>
            </a:br>
            <a:br>
              <a:rPr lang="ro-RO" sz="3600" dirty="0"/>
            </a:br>
            <a:r>
              <a:rPr lang="ro-RO" sz="3600" dirty="0"/>
              <a:t>Cu ajutorul</a:t>
            </a:r>
            <a:r>
              <a:rPr lang="en-US" sz="3600" dirty="0"/>
              <a:t>:</a:t>
            </a:r>
            <a:br>
              <a:rPr lang="en-US" sz="3600" dirty="0"/>
            </a:br>
            <a:r>
              <a:rPr lang="en-US" sz="3600" dirty="0" err="1"/>
              <a:t>Markerilor</a:t>
            </a:r>
            <a:r>
              <a:rPr lang="en-US" sz="3600" dirty="0"/>
              <a:t> </a:t>
            </a:r>
            <a:r>
              <a:rPr lang="en-US" sz="3600" dirty="0" err="1"/>
              <a:t>ArUco</a:t>
            </a:r>
            <a:endParaRPr lang="en-US" sz="3600"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9CA7EAA6-7046-890F-2C8C-5FC03F9456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512" y="304003"/>
            <a:ext cx="3141029" cy="5559943"/>
          </a:xfrm>
          <a:prstGeom prst="rect">
            <a:avLst/>
          </a:prstGeom>
          <a:noFill/>
          <a:ln>
            <a:noFill/>
          </a:ln>
        </p:spPr>
      </p:pic>
    </p:spTree>
    <p:extLst>
      <p:ext uri="{BB962C8B-B14F-4D97-AF65-F5344CB8AC3E}">
        <p14:creationId xmlns:p14="http://schemas.microsoft.com/office/powerpoint/2010/main" val="299172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5" name="Picture 4" descr="A screen shot of a phone&#10;&#10;Description automatically generated">
            <a:extLst>
              <a:ext uri="{FF2B5EF4-FFF2-40B4-BE49-F238E27FC236}">
                <a16:creationId xmlns:a16="http://schemas.microsoft.com/office/drawing/2014/main" id="{5EE05EC4-A35A-4F25-D9EC-76C5D1F72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800" y="279973"/>
            <a:ext cx="2633335" cy="5263013"/>
          </a:xfrm>
          <a:prstGeom prst="rect">
            <a:avLst/>
          </a:prstGeom>
        </p:spPr>
      </p:pic>
      <p:pic>
        <p:nvPicPr>
          <p:cNvPr id="7" name="Picture 6" descr="A clock on a wall&#10;&#10;Description automatically generated">
            <a:extLst>
              <a:ext uri="{FF2B5EF4-FFF2-40B4-BE49-F238E27FC236}">
                <a16:creationId xmlns:a16="http://schemas.microsoft.com/office/drawing/2014/main" id="{16889318-1906-6CB9-CA5A-1E4BE64AB0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9333" y="279973"/>
            <a:ext cx="2655478" cy="5263010"/>
          </a:xfrm>
          <a:prstGeom prst="rect">
            <a:avLst/>
          </a:prstGeom>
        </p:spPr>
      </p:pic>
      <p:pic>
        <p:nvPicPr>
          <p:cNvPr id="10" name="Picture 9" descr="A clock on a wall&#10;&#10;Description automatically generated">
            <a:extLst>
              <a:ext uri="{FF2B5EF4-FFF2-40B4-BE49-F238E27FC236}">
                <a16:creationId xmlns:a16="http://schemas.microsoft.com/office/drawing/2014/main" id="{8B98C5AE-CE0A-82E3-E39A-EF5202A4A7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2671" y="279973"/>
            <a:ext cx="2655478" cy="5263009"/>
          </a:xfrm>
          <a:prstGeom prst="rect">
            <a:avLst/>
          </a:prstGeom>
        </p:spPr>
      </p:pic>
      <p:pic>
        <p:nvPicPr>
          <p:cNvPr id="12" name="Picture 11" descr="A screenshot of a phone&#10;&#10;Description automatically generated">
            <a:extLst>
              <a:ext uri="{FF2B5EF4-FFF2-40B4-BE49-F238E27FC236}">
                <a16:creationId xmlns:a16="http://schemas.microsoft.com/office/drawing/2014/main" id="{F3CB6E5C-0112-E208-DA25-1AAD33FFC4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5995" y="279973"/>
            <a:ext cx="2655478" cy="5263012"/>
          </a:xfrm>
          <a:prstGeom prst="rect">
            <a:avLst/>
          </a:prstGeom>
        </p:spPr>
      </p:pic>
      <p:sp>
        <p:nvSpPr>
          <p:cNvPr id="4" name="Title 1">
            <a:extLst>
              <a:ext uri="{FF2B5EF4-FFF2-40B4-BE49-F238E27FC236}">
                <a16:creationId xmlns:a16="http://schemas.microsoft.com/office/drawing/2014/main" id="{20B0C7EC-4016-043D-6E01-A209C471F3C8}"/>
              </a:ext>
            </a:extLst>
          </p:cNvPr>
          <p:cNvSpPr>
            <a:spLocks noGrp="1"/>
          </p:cNvSpPr>
          <p:nvPr>
            <p:ph type="ctrTitle"/>
          </p:nvPr>
        </p:nvSpPr>
        <p:spPr>
          <a:xfrm>
            <a:off x="2459213" y="5924458"/>
            <a:ext cx="5886141" cy="778214"/>
          </a:xfrm>
        </p:spPr>
        <p:txBody>
          <a:bodyPr>
            <a:normAutofit fontScale="90000"/>
          </a:bodyPr>
          <a:lstStyle/>
          <a:p>
            <a:r>
              <a:rPr lang="en-US" dirty="0" err="1"/>
              <a:t>Aplica</a:t>
            </a:r>
            <a:r>
              <a:rPr lang="ro-RO" dirty="0"/>
              <a:t>ția mobilă</a:t>
            </a:r>
            <a:endParaRPr lang="en-US" dirty="0"/>
          </a:p>
        </p:txBody>
      </p:sp>
    </p:spTree>
    <p:extLst>
      <p:ext uri="{BB962C8B-B14F-4D97-AF65-F5344CB8AC3E}">
        <p14:creationId xmlns:p14="http://schemas.microsoft.com/office/powerpoint/2010/main" val="417480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375983" y="616934"/>
            <a:ext cx="9440034" cy="1828801"/>
          </a:xfrm>
        </p:spPr>
        <p:txBody>
          <a:bodyPr/>
          <a:lstStyle/>
          <a:p>
            <a:r>
              <a:rPr lang="en-US" dirty="0"/>
              <a:t>Server</a:t>
            </a:r>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B7664B24-7741-B74D-9C96-03FA29DCF6C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4107" y="2963134"/>
            <a:ext cx="10263785" cy="2031386"/>
          </a:xfrm>
          <a:prstGeom prst="rect">
            <a:avLst/>
          </a:prstGeom>
          <a:noFill/>
          <a:ln>
            <a:noFill/>
          </a:ln>
        </p:spPr>
      </p:pic>
    </p:spTree>
    <p:extLst>
      <p:ext uri="{BB962C8B-B14F-4D97-AF65-F5344CB8AC3E}">
        <p14:creationId xmlns:p14="http://schemas.microsoft.com/office/powerpoint/2010/main" val="53277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a:extLst>
              <a:ext uri="{FF2B5EF4-FFF2-40B4-BE49-F238E27FC236}">
                <a16:creationId xmlns:a16="http://schemas.microsoft.com/office/drawing/2014/main" id="{5B4C454C-5B64-6656-DAC4-B06003686A0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1321" y="426670"/>
            <a:ext cx="2918177" cy="3886923"/>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3B877237-EADC-16B0-E58E-969CB45EC7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5014" y="2763241"/>
            <a:ext cx="8525050" cy="3100705"/>
          </a:xfrm>
          <a:prstGeom prst="rect">
            <a:avLst/>
          </a:prstGeom>
          <a:noFill/>
          <a:ln>
            <a:noFill/>
          </a:ln>
        </p:spPr>
      </p:pic>
      <p:sp>
        <p:nvSpPr>
          <p:cNvPr id="6" name="Title 1">
            <a:extLst>
              <a:ext uri="{FF2B5EF4-FFF2-40B4-BE49-F238E27FC236}">
                <a16:creationId xmlns:a16="http://schemas.microsoft.com/office/drawing/2014/main" id="{E77A0FF9-513C-0935-B875-2C8596E61971}"/>
              </a:ext>
            </a:extLst>
          </p:cNvPr>
          <p:cNvSpPr>
            <a:spLocks noGrp="1"/>
          </p:cNvSpPr>
          <p:nvPr>
            <p:ph type="ctrTitle"/>
          </p:nvPr>
        </p:nvSpPr>
        <p:spPr>
          <a:xfrm>
            <a:off x="-242478" y="484821"/>
            <a:ext cx="9440034" cy="1828801"/>
          </a:xfrm>
        </p:spPr>
        <p:txBody>
          <a:bodyPr/>
          <a:lstStyle/>
          <a:p>
            <a:r>
              <a:rPr lang="en-US" dirty="0" err="1"/>
              <a:t>Ansamblu</a:t>
            </a:r>
            <a:r>
              <a:rPr lang="en-US" dirty="0"/>
              <a:t> </a:t>
            </a:r>
            <a:r>
              <a:rPr lang="en-US" dirty="0" err="1"/>
              <a:t>aplica</a:t>
            </a:r>
            <a:r>
              <a:rPr lang="ro-RO" dirty="0"/>
              <a:t>ție mobilă - server</a:t>
            </a:r>
            <a:endParaRPr lang="en-US" dirty="0"/>
          </a:p>
        </p:txBody>
      </p:sp>
    </p:spTree>
    <p:extLst>
      <p:ext uri="{BB962C8B-B14F-4D97-AF65-F5344CB8AC3E}">
        <p14:creationId xmlns:p14="http://schemas.microsoft.com/office/powerpoint/2010/main" val="246059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4268-C799-F1BA-57A3-E56394D7CB28}"/>
              </a:ext>
            </a:extLst>
          </p:cNvPr>
          <p:cNvSpPr>
            <a:spLocks noGrp="1"/>
          </p:cNvSpPr>
          <p:nvPr>
            <p:ph type="ctrTitle"/>
          </p:nvPr>
        </p:nvSpPr>
        <p:spPr>
          <a:xfrm>
            <a:off x="1431133" y="216746"/>
            <a:ext cx="9329733" cy="832609"/>
          </a:xfrm>
        </p:spPr>
        <p:txBody>
          <a:bodyPr>
            <a:normAutofit fontScale="90000"/>
          </a:bodyPr>
          <a:lstStyle/>
          <a:p>
            <a:r>
              <a:rPr lang="ro-RO" dirty="0"/>
              <a:t>Biblioteca OpenCV</a:t>
            </a:r>
            <a:endParaRPr lang="en-US" dirty="0"/>
          </a:p>
        </p:txBody>
      </p:sp>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graphicFrame>
        <p:nvGraphicFramePr>
          <p:cNvPr id="4" name="Table 3">
            <a:extLst>
              <a:ext uri="{FF2B5EF4-FFF2-40B4-BE49-F238E27FC236}">
                <a16:creationId xmlns:a16="http://schemas.microsoft.com/office/drawing/2014/main" id="{718A5733-C259-D5A7-25BF-ECD997600EAA}"/>
              </a:ext>
            </a:extLst>
          </p:cNvPr>
          <p:cNvGraphicFramePr>
            <a:graphicFrameLocks noGrp="1"/>
          </p:cNvGraphicFramePr>
          <p:nvPr>
            <p:extLst>
              <p:ext uri="{D42A27DB-BD31-4B8C-83A1-F6EECF244321}">
                <p14:modId xmlns:p14="http://schemas.microsoft.com/office/powerpoint/2010/main" val="1142872398"/>
              </p:ext>
            </p:extLst>
          </p:nvPr>
        </p:nvGraphicFramePr>
        <p:xfrm>
          <a:off x="984846" y="1819973"/>
          <a:ext cx="4417438" cy="4316210"/>
        </p:xfrm>
        <a:graphic>
          <a:graphicData uri="http://schemas.openxmlformats.org/drawingml/2006/table">
            <a:tbl>
              <a:tblPr firstRow="1" bandRow="1">
                <a:tableStyleId>{5940675A-B579-460E-94D1-54222C63F5DA}</a:tableStyleId>
              </a:tblPr>
              <a:tblGrid>
                <a:gridCol w="4417438">
                  <a:extLst>
                    <a:ext uri="{9D8B030D-6E8A-4147-A177-3AD203B41FA5}">
                      <a16:colId xmlns:a16="http://schemas.microsoft.com/office/drawing/2014/main" val="2619121327"/>
                    </a:ext>
                  </a:extLst>
                </a:gridCol>
              </a:tblGrid>
              <a:tr h="730637">
                <a:tc>
                  <a:txBody>
                    <a:bodyPr/>
                    <a:lstStyle/>
                    <a:p>
                      <a:r>
                        <a:rPr lang="ro-RO" sz="2800" b="0" kern="1200" dirty="0">
                          <a:solidFill>
                            <a:schemeClr val="tx1"/>
                          </a:solidFill>
                          <a:effectLst/>
                        </a:rPr>
                        <a:t>Conversia imaginii la grayscale</a:t>
                      </a:r>
                      <a:endParaRPr lang="en-US" sz="2800" b="0" dirty="0">
                        <a:solidFill>
                          <a:schemeClr val="tx1"/>
                        </a:solidFill>
                      </a:endParaRPr>
                    </a:p>
                  </a:txBody>
                  <a:tcPr/>
                </a:tc>
                <a:extLst>
                  <a:ext uri="{0D108BD9-81ED-4DB2-BD59-A6C34878D82A}">
                    <a16:rowId xmlns:a16="http://schemas.microsoft.com/office/drawing/2014/main" val="2633068409"/>
                  </a:ext>
                </a:extLst>
              </a:tr>
              <a:tr h="740785">
                <a:tc>
                  <a:txBody>
                    <a:bodyPr/>
                    <a:lstStyle/>
                    <a:p>
                      <a:r>
                        <a:rPr lang="ro-RO" sz="2800" kern="1200" dirty="0">
                          <a:solidFill>
                            <a:schemeClr val="tx1"/>
                          </a:solidFill>
                          <a:effectLst/>
                        </a:rPr>
                        <a:t>Detecția contururilor</a:t>
                      </a:r>
                      <a:endParaRPr lang="en-US" sz="2800" dirty="0">
                        <a:solidFill>
                          <a:schemeClr val="tx1"/>
                        </a:solidFill>
                      </a:endParaRPr>
                    </a:p>
                  </a:txBody>
                  <a:tcPr/>
                </a:tc>
                <a:extLst>
                  <a:ext uri="{0D108BD9-81ED-4DB2-BD59-A6C34878D82A}">
                    <a16:rowId xmlns:a16="http://schemas.microsoft.com/office/drawing/2014/main" val="4284867625"/>
                  </a:ext>
                </a:extLst>
              </a:tr>
              <a:tr h="740785">
                <a:tc>
                  <a:txBody>
                    <a:bodyPr/>
                    <a:lstStyle/>
                    <a:p>
                      <a:r>
                        <a:rPr lang="ro-RO" sz="2800" kern="1200" dirty="0">
                          <a:solidFill>
                            <a:schemeClr val="tx1"/>
                          </a:solidFill>
                          <a:effectLst/>
                        </a:rPr>
                        <a:t>Validarea markerilor</a:t>
                      </a:r>
                      <a:endParaRPr lang="en-US" sz="2800" dirty="0">
                        <a:solidFill>
                          <a:schemeClr val="tx1"/>
                        </a:solidFill>
                      </a:endParaRPr>
                    </a:p>
                  </a:txBody>
                  <a:tcPr/>
                </a:tc>
                <a:extLst>
                  <a:ext uri="{0D108BD9-81ED-4DB2-BD59-A6C34878D82A}">
                    <a16:rowId xmlns:a16="http://schemas.microsoft.com/office/drawing/2014/main" val="1425876991"/>
                  </a:ext>
                </a:extLst>
              </a:tr>
              <a:tr h="740785">
                <a:tc>
                  <a:txBody>
                    <a:bodyPr/>
                    <a:lstStyle/>
                    <a:p>
                      <a:r>
                        <a:rPr lang="ro-RO" sz="2800" kern="1200" dirty="0">
                          <a:solidFill>
                            <a:schemeClr val="tx1"/>
                          </a:solidFill>
                          <a:effectLst/>
                        </a:rPr>
                        <a:t>Identificarea și decodarea markerilor</a:t>
                      </a:r>
                      <a:endParaRPr lang="en-US" sz="2800" dirty="0">
                        <a:solidFill>
                          <a:schemeClr val="tx1"/>
                        </a:solidFill>
                      </a:endParaRPr>
                    </a:p>
                  </a:txBody>
                  <a:tcPr/>
                </a:tc>
                <a:extLst>
                  <a:ext uri="{0D108BD9-81ED-4DB2-BD59-A6C34878D82A}">
                    <a16:rowId xmlns:a16="http://schemas.microsoft.com/office/drawing/2014/main" val="1294274786"/>
                  </a:ext>
                </a:extLst>
              </a:tr>
              <a:tr h="740785">
                <a:tc>
                  <a:txBody>
                    <a:bodyPr/>
                    <a:lstStyle/>
                    <a:p>
                      <a:r>
                        <a:rPr lang="ro-RO" sz="2800" kern="1200" dirty="0">
                          <a:solidFill>
                            <a:schemeClr val="tx1"/>
                          </a:solidFill>
                          <a:effectLst/>
                        </a:rPr>
                        <a:t>Calcularea colțurilor markerilor</a:t>
                      </a:r>
                      <a:endParaRPr lang="en-US" sz="2800" dirty="0">
                        <a:solidFill>
                          <a:schemeClr val="tx1"/>
                        </a:solidFill>
                      </a:endParaRPr>
                    </a:p>
                  </a:txBody>
                  <a:tcPr/>
                </a:tc>
                <a:extLst>
                  <a:ext uri="{0D108BD9-81ED-4DB2-BD59-A6C34878D82A}">
                    <a16:rowId xmlns:a16="http://schemas.microsoft.com/office/drawing/2014/main" val="1714291740"/>
                  </a:ext>
                </a:extLst>
              </a:tr>
            </a:tbl>
          </a:graphicData>
        </a:graphic>
      </p:graphicFrame>
      <p:graphicFrame>
        <p:nvGraphicFramePr>
          <p:cNvPr id="5" name="Table 4">
            <a:extLst>
              <a:ext uri="{FF2B5EF4-FFF2-40B4-BE49-F238E27FC236}">
                <a16:creationId xmlns:a16="http://schemas.microsoft.com/office/drawing/2014/main" id="{D7F25EEE-BFF8-7991-3E16-54500597CA07}"/>
              </a:ext>
            </a:extLst>
          </p:cNvPr>
          <p:cNvGraphicFramePr>
            <a:graphicFrameLocks noGrp="1"/>
          </p:cNvGraphicFramePr>
          <p:nvPr>
            <p:extLst>
              <p:ext uri="{D42A27DB-BD31-4B8C-83A1-F6EECF244321}">
                <p14:modId xmlns:p14="http://schemas.microsoft.com/office/powerpoint/2010/main" val="1896998554"/>
              </p:ext>
            </p:extLst>
          </p:nvPr>
        </p:nvGraphicFramePr>
        <p:xfrm>
          <a:off x="6652638" y="1819973"/>
          <a:ext cx="4796817" cy="2834640"/>
        </p:xfrm>
        <a:graphic>
          <a:graphicData uri="http://schemas.openxmlformats.org/drawingml/2006/table">
            <a:tbl>
              <a:tblPr firstRow="1" bandRow="1">
                <a:tableStyleId>{5940675A-B579-460E-94D1-54222C63F5DA}</a:tableStyleId>
              </a:tblPr>
              <a:tblGrid>
                <a:gridCol w="4796817">
                  <a:extLst>
                    <a:ext uri="{9D8B030D-6E8A-4147-A177-3AD203B41FA5}">
                      <a16:colId xmlns:a16="http://schemas.microsoft.com/office/drawing/2014/main" val="2204171339"/>
                    </a:ext>
                  </a:extLst>
                </a:gridCol>
              </a:tblGrid>
              <a:tr h="514072">
                <a:tc>
                  <a:txBody>
                    <a:bodyPr/>
                    <a:lstStyle/>
                    <a:p>
                      <a:r>
                        <a:rPr lang="ro-RO" sz="2800" b="0" kern="1200" dirty="0">
                          <a:solidFill>
                            <a:schemeClr val="tx1"/>
                          </a:solidFill>
                          <a:effectLst/>
                        </a:rPr>
                        <a:t>Detectarea markerilor</a:t>
                      </a:r>
                      <a:endParaRPr lang="en-US" sz="2800" b="0" dirty="0">
                        <a:solidFill>
                          <a:schemeClr val="tx1"/>
                        </a:solidFill>
                      </a:endParaRPr>
                    </a:p>
                  </a:txBody>
                  <a:tcPr/>
                </a:tc>
                <a:extLst>
                  <a:ext uri="{0D108BD9-81ED-4DB2-BD59-A6C34878D82A}">
                    <a16:rowId xmlns:a16="http://schemas.microsoft.com/office/drawing/2014/main" val="3225811300"/>
                  </a:ext>
                </a:extLst>
              </a:tr>
              <a:tr h="514072">
                <a:tc>
                  <a:txBody>
                    <a:bodyPr/>
                    <a:lstStyle/>
                    <a:p>
                      <a:r>
                        <a:rPr lang="ro-RO" sz="2800" kern="1200" dirty="0">
                          <a:solidFill>
                            <a:schemeClr val="tx1"/>
                          </a:solidFill>
                          <a:effectLst/>
                        </a:rPr>
                        <a:t>Calcularea centrelor markerilor</a:t>
                      </a:r>
                      <a:endParaRPr lang="en-US" sz="2800" dirty="0">
                        <a:solidFill>
                          <a:schemeClr val="tx1"/>
                        </a:solidFill>
                      </a:endParaRPr>
                    </a:p>
                  </a:txBody>
                  <a:tcPr/>
                </a:tc>
                <a:extLst>
                  <a:ext uri="{0D108BD9-81ED-4DB2-BD59-A6C34878D82A}">
                    <a16:rowId xmlns:a16="http://schemas.microsoft.com/office/drawing/2014/main" val="178907123"/>
                  </a:ext>
                </a:extLst>
              </a:tr>
              <a:tr h="887303">
                <a:tc>
                  <a:txBody>
                    <a:bodyPr/>
                    <a:lstStyle/>
                    <a:p>
                      <a:r>
                        <a:rPr lang="ro-RO" sz="2800" kern="1200" dirty="0">
                          <a:solidFill>
                            <a:schemeClr val="tx1"/>
                          </a:solidFill>
                          <a:effectLst/>
                        </a:rPr>
                        <a:t>Calcularea distanței Euclidiene între centrele markerilor</a:t>
                      </a:r>
                      <a:endParaRPr lang="en-US" sz="2800" dirty="0">
                        <a:solidFill>
                          <a:schemeClr val="tx1"/>
                        </a:solidFill>
                      </a:endParaRPr>
                    </a:p>
                  </a:txBody>
                  <a:tcPr/>
                </a:tc>
                <a:extLst>
                  <a:ext uri="{0D108BD9-81ED-4DB2-BD59-A6C34878D82A}">
                    <a16:rowId xmlns:a16="http://schemas.microsoft.com/office/drawing/2014/main" val="1660108162"/>
                  </a:ext>
                </a:extLst>
              </a:tr>
            </a:tbl>
          </a:graphicData>
        </a:graphic>
      </p:graphicFrame>
      <p:pic>
        <p:nvPicPr>
          <p:cNvPr id="6" name="Picture 5">
            <a:extLst>
              <a:ext uri="{FF2B5EF4-FFF2-40B4-BE49-F238E27FC236}">
                <a16:creationId xmlns:a16="http://schemas.microsoft.com/office/drawing/2014/main" id="{123703CC-C40A-828E-34BC-5525EBC94A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38984" y="4870626"/>
            <a:ext cx="5024122" cy="777307"/>
          </a:xfrm>
          <a:prstGeom prst="rect">
            <a:avLst/>
          </a:prstGeom>
          <a:noFill/>
          <a:ln>
            <a:noFill/>
          </a:ln>
        </p:spPr>
      </p:pic>
      <p:sp>
        <p:nvSpPr>
          <p:cNvPr id="7" name="Title 1">
            <a:extLst>
              <a:ext uri="{FF2B5EF4-FFF2-40B4-BE49-F238E27FC236}">
                <a16:creationId xmlns:a16="http://schemas.microsoft.com/office/drawing/2014/main" id="{05988836-0A36-1C18-0803-F4D900626A20}"/>
              </a:ext>
            </a:extLst>
          </p:cNvPr>
          <p:cNvSpPr txBox="1">
            <a:spLocks/>
          </p:cNvSpPr>
          <p:nvPr/>
        </p:nvSpPr>
        <p:spPr>
          <a:xfrm>
            <a:off x="420247" y="842137"/>
            <a:ext cx="5546636" cy="832609"/>
          </a:xfrm>
          <a:prstGeom prst="rect">
            <a:avLst/>
          </a:prstGeom>
          <a:effectLst>
            <a:outerShdw blurRad="25400" dir="17880000">
              <a:srgbClr val="000000">
                <a:alpha val="46000"/>
              </a:srgbClr>
            </a:outerShdw>
          </a:effectLst>
        </p:spPr>
        <p:txBody>
          <a:bodyPr vert="horz" lIns="91440" tIns="45720" rIns="91440" bIns="45720" rtlCol="0" anchor="b">
            <a:normAutofit fontScale="975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o-RO" sz="3200" dirty="0"/>
              <a:t>Identificarea markerilor</a:t>
            </a:r>
            <a:r>
              <a:rPr lang="en-US" sz="3200" dirty="0"/>
              <a:t>:</a:t>
            </a:r>
          </a:p>
        </p:txBody>
      </p:sp>
      <p:sp>
        <p:nvSpPr>
          <p:cNvPr id="9" name="Title 1">
            <a:extLst>
              <a:ext uri="{FF2B5EF4-FFF2-40B4-BE49-F238E27FC236}">
                <a16:creationId xmlns:a16="http://schemas.microsoft.com/office/drawing/2014/main" id="{60AD2AA3-8D18-96C0-9742-B8AF4EBB3554}"/>
              </a:ext>
            </a:extLst>
          </p:cNvPr>
          <p:cNvSpPr txBox="1">
            <a:spLocks/>
          </p:cNvSpPr>
          <p:nvPr/>
        </p:nvSpPr>
        <p:spPr>
          <a:xfrm>
            <a:off x="5985795" y="855988"/>
            <a:ext cx="6130501" cy="832609"/>
          </a:xfrm>
          <a:prstGeom prst="rect">
            <a:avLst/>
          </a:prstGeom>
          <a:effectLst>
            <a:outerShdw blurRad="25400" dir="17880000">
              <a:srgbClr val="000000">
                <a:alpha val="46000"/>
              </a:srgbClr>
            </a:outerShdw>
          </a:effectLst>
        </p:spPr>
        <p:txBody>
          <a:bodyPr vert="horz" lIns="91440" tIns="45720" rIns="91440" bIns="45720" rtlCol="0" anchor="b">
            <a:normAutofit fontScale="975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o-RO" sz="3200" dirty="0"/>
              <a:t>Calcularea distanței între marker</a:t>
            </a:r>
            <a:r>
              <a:rPr lang="en-US" sz="3200" dirty="0"/>
              <a:t>i:</a:t>
            </a:r>
          </a:p>
        </p:txBody>
      </p:sp>
    </p:spTree>
    <p:extLst>
      <p:ext uri="{BB962C8B-B14F-4D97-AF65-F5344CB8AC3E}">
        <p14:creationId xmlns:p14="http://schemas.microsoft.com/office/powerpoint/2010/main" val="374031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E2A1AB-74C1-D534-06DA-78C0E25C9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14" y="6313565"/>
            <a:ext cx="1104996" cy="327688"/>
          </a:xfrm>
          <a:prstGeom prst="rect">
            <a:avLst/>
          </a:prstGeom>
        </p:spPr>
      </p:pic>
      <p:pic>
        <p:nvPicPr>
          <p:cNvPr id="13" name="Picture 12" descr="A circular logo with a building and text&#10;&#10;Description automatically generated">
            <a:extLst>
              <a:ext uri="{FF2B5EF4-FFF2-40B4-BE49-F238E27FC236}">
                <a16:creationId xmlns:a16="http://schemas.microsoft.com/office/drawing/2014/main" id="{7E7C0088-C0DD-F6A4-915B-DF8E2F84B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4558" y="5863946"/>
            <a:ext cx="770884" cy="777308"/>
          </a:xfrm>
          <a:prstGeom prst="rect">
            <a:avLst/>
          </a:prstGeom>
        </p:spPr>
      </p:pic>
      <p:pic>
        <p:nvPicPr>
          <p:cNvPr id="15" name="Picture 14" descr="A logo with blue circles and white text&#10;&#10;Description automatically generated">
            <a:extLst>
              <a:ext uri="{FF2B5EF4-FFF2-40B4-BE49-F238E27FC236}">
                <a16:creationId xmlns:a16="http://schemas.microsoft.com/office/drawing/2014/main" id="{AFC15E9F-FF72-BB50-6B79-0154C47696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0410" y="5863946"/>
            <a:ext cx="1524132" cy="777307"/>
          </a:xfrm>
          <a:prstGeom prst="rect">
            <a:avLst/>
          </a:prstGeom>
        </p:spPr>
      </p:pic>
      <p:pic>
        <p:nvPicPr>
          <p:cNvPr id="4" name="Picture 3" descr="A computer screen with text on it&#10;&#10;Description automatically generated">
            <a:extLst>
              <a:ext uri="{FF2B5EF4-FFF2-40B4-BE49-F238E27FC236}">
                <a16:creationId xmlns:a16="http://schemas.microsoft.com/office/drawing/2014/main" id="{576405C1-4B2D-6920-1798-D7D526F719B9}"/>
              </a:ext>
            </a:extLst>
          </p:cNvPr>
          <p:cNvPicPr>
            <a:picLocks noChangeAspect="1"/>
          </p:cNvPicPr>
          <p:nvPr/>
        </p:nvPicPr>
        <p:blipFill>
          <a:blip r:embed="rId5"/>
          <a:stretch>
            <a:fillRect/>
          </a:stretch>
        </p:blipFill>
        <p:spPr>
          <a:xfrm>
            <a:off x="767512" y="288107"/>
            <a:ext cx="10049641" cy="3286808"/>
          </a:xfrm>
          <a:prstGeom prst="rect">
            <a:avLst/>
          </a:prstGeom>
        </p:spPr>
      </p:pic>
      <p:pic>
        <p:nvPicPr>
          <p:cNvPr id="5" name="Picture 4" descr="A small tripod on a wood floor&#10;&#10;Description automatically generated">
            <a:extLst>
              <a:ext uri="{FF2B5EF4-FFF2-40B4-BE49-F238E27FC236}">
                <a16:creationId xmlns:a16="http://schemas.microsoft.com/office/drawing/2014/main" id="{599AE7C6-1968-B81C-5199-2BF7524B525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2568197" y="4192641"/>
            <a:ext cx="2705100" cy="2026285"/>
          </a:xfrm>
          <a:prstGeom prst="rect">
            <a:avLst/>
          </a:prstGeom>
          <a:noFill/>
          <a:ln>
            <a:noFill/>
          </a:ln>
        </p:spPr>
      </p:pic>
      <p:pic>
        <p:nvPicPr>
          <p:cNvPr id="6" name="Picture 5" descr="A pair of paper with a qr code on the floor&#10;&#10;Description automatically generated">
            <a:extLst>
              <a:ext uri="{FF2B5EF4-FFF2-40B4-BE49-F238E27FC236}">
                <a16:creationId xmlns:a16="http://schemas.microsoft.com/office/drawing/2014/main" id="{0BCDEAAF-315C-95A3-C512-D53577B050C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5288691" y="4189783"/>
            <a:ext cx="2684780" cy="2011680"/>
          </a:xfrm>
          <a:prstGeom prst="rect">
            <a:avLst/>
          </a:prstGeom>
          <a:noFill/>
          <a:ln>
            <a:noFill/>
          </a:ln>
        </p:spPr>
      </p:pic>
    </p:spTree>
    <p:extLst>
      <p:ext uri="{BB962C8B-B14F-4D97-AF65-F5344CB8AC3E}">
        <p14:creationId xmlns:p14="http://schemas.microsoft.com/office/powerpoint/2010/main" val="40561144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147</TotalTime>
  <Words>434</Words>
  <Application>Microsoft Office PowerPoint</Application>
  <PresentationFormat>Widescreen</PresentationFormat>
  <Paragraphs>96</Paragraphs>
  <Slides>21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Calisto MT</vt:lpstr>
      <vt:lpstr>Wingdings 2</vt:lpstr>
      <vt:lpstr>Slate</vt:lpstr>
      <vt:lpstr>PROIECT DE DIPLOMĂ </vt:lpstr>
      <vt:lpstr>Sisteme AGV cu LIDAR vs Soluția noastră</vt:lpstr>
      <vt:lpstr>Cum vă poziționați față de următoarea afirmație? Dacă sistemele automatizate ar fi mai ușor de înțeles și ar avea prețuri mai mici aș apela mai des la utilizarea acestora în scopuri personale. </vt:lpstr>
      <vt:lpstr>Soluția noastră  Sistem complex de comunicații: Aplicație mobilă Server RC Vechile  Cu ajutorul: Markerilor ArUco</vt:lpstr>
      <vt:lpstr>Aplicația mobilă</vt:lpstr>
      <vt:lpstr>Server</vt:lpstr>
      <vt:lpstr>Ansamblu aplicație mobilă - server</vt:lpstr>
      <vt:lpstr>Biblioteca OpenCV</vt:lpstr>
      <vt:lpstr>PowerPoint Presentation</vt:lpstr>
      <vt:lpstr>Schelet robotizat</vt:lpstr>
      <vt:lpstr>PowerPoint Presentation</vt:lpstr>
      <vt:lpstr>Criterii de performanță</vt:lpstr>
      <vt:lpstr>Evaluarea rezultatelor</vt:lpstr>
      <vt:lpstr>PowerPoint Presentation</vt:lpstr>
      <vt:lpstr>Timpi de execuție</vt:lpstr>
      <vt:lpstr>PowerPoint Presentation</vt:lpstr>
      <vt:lpstr>Număr de mișcări</vt:lpstr>
      <vt:lpstr>Precizie</vt:lpstr>
      <vt:lpstr>Corectitudine în depanare</vt:lpstr>
      <vt:lpstr>Concluzii</vt:lpstr>
      <vt:lpstr>Rezultate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Ionut VISAN (108172)</dc:creator>
  <cp:lastModifiedBy>Ionut VISAN (108172)</cp:lastModifiedBy>
  <cp:revision>17</cp:revision>
  <dcterms:created xsi:type="dcterms:W3CDTF">2024-06-17T16:18:13Z</dcterms:created>
  <dcterms:modified xsi:type="dcterms:W3CDTF">2024-06-22T08:38:03Z</dcterms:modified>
</cp:coreProperties>
</file>